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0"/>
  </p:notesMasterIdLst>
  <p:sldIdLst>
    <p:sldId id="256" r:id="rId2"/>
    <p:sldId id="272" r:id="rId3"/>
    <p:sldId id="273" r:id="rId4"/>
    <p:sldId id="274" r:id="rId5"/>
    <p:sldId id="257" r:id="rId6"/>
    <p:sldId id="258" r:id="rId7"/>
    <p:sldId id="259" r:id="rId8"/>
    <p:sldId id="26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0" r:id="rId17"/>
    <p:sldId id="269" r:id="rId18"/>
    <p:sldId id="271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rbe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rbe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rbe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rbe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rbe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rbe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rbe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rbe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rbe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8BEA32E-54FF-4C37-A18B-F092AE89C7A6}" type="datetimeFigureOut">
              <a:rPr lang="ru-RU"/>
              <a:pPr>
                <a:defRPr/>
              </a:pPr>
              <a:t>22.05.2012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7803848-7F75-4759-8C6F-AEF21FEFC8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A764F28-44EC-4362-9627-00EB5DE003D1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C642F-519F-4D21-B8AA-D7D5428F32EF}" type="datetimeFigureOut">
              <a:rPr lang="ru-RU"/>
              <a:pPr>
                <a:defRPr/>
              </a:pPr>
              <a:t>22.05.2012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808AB-132C-4B41-BE36-7CBEEBA8AF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0F39F-F56D-4E25-BD2E-1DE4E6026727}" type="datetimeFigureOut">
              <a:rPr lang="ru-RU"/>
              <a:pPr>
                <a:defRPr/>
              </a:pPr>
              <a:t>22.05.2012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CD348-120F-4FF9-868F-9D366E8F47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A9A57-C970-4248-AB22-D706AD9E1845}" type="datetimeFigureOut">
              <a:rPr lang="ru-RU"/>
              <a:pPr>
                <a:defRPr/>
              </a:pPr>
              <a:t>22.05.2012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BB9E5-B023-4152-9B8C-1726DC9C22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F2A1C-C600-430C-B58F-A31A0378CAB9}" type="datetimeFigureOut">
              <a:rPr lang="ru-RU"/>
              <a:pPr>
                <a:defRPr/>
              </a:pPr>
              <a:t>22.05.2012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CF101-743C-4AC4-94E4-8698A6FEE0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B07F4-F608-4C26-8D29-69220DE66687}" type="datetimeFigureOut">
              <a:rPr lang="ru-RU"/>
              <a:pPr>
                <a:defRPr/>
              </a:pPr>
              <a:t>22.05.2012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67CA0-F4F9-4B25-B161-4EDA3FB046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4979B-2820-4276-B919-8C6C1F55CC63}" type="datetimeFigureOut">
              <a:rPr lang="ru-RU"/>
              <a:pPr>
                <a:defRPr/>
              </a:pPr>
              <a:t>22.05.2012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0B055-6D7E-4BC7-AEC5-735F753BC6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52CB0-C528-4D7D-B4B2-9C59980D0DFE}" type="datetimeFigureOut">
              <a:rPr lang="ru-RU"/>
              <a:pPr>
                <a:defRPr/>
              </a:pPr>
              <a:t>22.05.2012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5D533-05B7-4034-87BD-0223118BF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27F98-3BDE-4C3A-AAA0-ED258B7F89E2}" type="datetimeFigureOut">
              <a:rPr lang="ru-RU"/>
              <a:pPr>
                <a:defRPr/>
              </a:pPr>
              <a:t>22.05.2012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A9958-834D-4579-8D1F-65EFDAF1BE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7DCB3-B31F-4FD1-8EA0-E8EE213B1B5F}" type="datetimeFigureOut">
              <a:rPr lang="ru-RU"/>
              <a:pPr>
                <a:defRPr/>
              </a:pPr>
              <a:t>22.05.2012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13380-16BA-4447-8908-45BAE6F7B9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CB1F3-2E22-4EAF-BA27-06ABA5A5D027}" type="datetimeFigureOut">
              <a:rPr lang="ru-RU"/>
              <a:pPr>
                <a:defRPr/>
              </a:pPr>
              <a:t>22.05.2012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F5437-B9D5-4A4B-B105-B548B22207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2F3577-E32C-401C-AD50-13AD3D7DCCEE}" type="datetimeFigureOut">
              <a:rPr lang="ru-RU"/>
              <a:pPr>
                <a:defRPr/>
              </a:pPr>
              <a:t>22.05.2012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51C6A-E459-424C-9A3D-516715BBC8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5FFBC19B-DD59-4737-9D1D-8B60C0E2B471}" type="datetimeFigureOut">
              <a:rPr lang="ru-RU"/>
              <a:pPr>
                <a:defRPr/>
              </a:pPr>
              <a:t>22.05.2012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6D306BEC-1B36-460E-B6DB-7DCCD33459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27" r:id="rId2"/>
    <p:sldLayoutId id="2147483733" r:id="rId3"/>
    <p:sldLayoutId id="2147483728" r:id="rId4"/>
    <p:sldLayoutId id="2147483729" r:id="rId5"/>
    <p:sldLayoutId id="2147483730" r:id="rId6"/>
    <p:sldLayoutId id="2147483734" r:id="rId7"/>
    <p:sldLayoutId id="2147483735" r:id="rId8"/>
    <p:sldLayoutId id="2147483736" r:id="rId9"/>
    <p:sldLayoutId id="2147483731" r:id="rId10"/>
    <p:sldLayoutId id="214748373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sz="6000" dirty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sz="6000" dirty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sz="6000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sz="6000" dirty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sz="6000" dirty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sz="6000" dirty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sz="6000" dirty="0">
                <a:solidFill>
                  <a:schemeClr val="accent1"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500188"/>
          </a:xfrm>
        </p:spPr>
        <p:txBody>
          <a:bodyPr/>
          <a:lstStyle/>
          <a:p>
            <a:pPr algn="ctr" eaLnBrk="1" hangingPunct="1"/>
            <a:r>
              <a:rPr lang="ru-RU" sz="3600" b="1" smtClean="0"/>
              <a:t>Требования к структуре основной образовательной программы основного общего образования</a:t>
            </a:r>
            <a:endParaRPr lang="ru-RU" sz="3600" smtClean="0"/>
          </a:p>
        </p:txBody>
      </p:sp>
      <p:sp>
        <p:nvSpPr>
          <p:cNvPr id="4" name="TextBox 3"/>
          <p:cNvSpPr txBox="1"/>
          <p:nvPr/>
        </p:nvSpPr>
        <p:spPr>
          <a:xfrm>
            <a:off x="2051720" y="5373216"/>
            <a:ext cx="554461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МБОУ ДПОС «Методический центр»</a:t>
            </a:r>
          </a:p>
          <a:p>
            <a:pPr algn="ctr">
              <a:defRPr/>
            </a:pP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Январь 2012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700" dirty="0">
                <a:solidFill>
                  <a:schemeClr val="bg1"/>
                </a:solidFill>
              </a:rPr>
              <a:t>Планируемые результаты освоения обучающимися основной образовательной программы основного общего образования должны:</a:t>
            </a:r>
            <a:r>
              <a:rPr lang="ru-RU" sz="2400" dirty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1">
                    <a:satMod val="150000"/>
                  </a:schemeClr>
                </a:solidFill>
              </a:rPr>
            </a:br>
            <a:endParaRPr lang="ru-RU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24578" name="Объект 2"/>
          <p:cNvSpPr>
            <a:spLocks noGrp="1"/>
          </p:cNvSpPr>
          <p:nvPr>
            <p:ph idx="1"/>
          </p:nvPr>
        </p:nvSpPr>
        <p:spPr>
          <a:xfrm>
            <a:off x="250825" y="1774825"/>
            <a:ext cx="8435975" cy="4894263"/>
          </a:xfrm>
        </p:spPr>
        <p:txBody>
          <a:bodyPr/>
          <a:lstStyle/>
          <a:p>
            <a:pPr eaLnBrk="1" hangingPunct="1"/>
            <a:r>
              <a:rPr lang="ru-RU" sz="2400" smtClean="0"/>
              <a:t>обеспечивать связь между требованиями Стандарта, образовательным процессом и системой оценки результатов освоения основной образовательной программы; </a:t>
            </a:r>
          </a:p>
          <a:p>
            <a:pPr eaLnBrk="1" hangingPunct="1"/>
            <a:r>
              <a:rPr lang="ru-RU" sz="2400" smtClean="0"/>
              <a:t>являться содержательной и критериальной основой для разработки рабочих программ учебных предметов и учебно-методической литературы, рабочих программ курсов внеурочной деятельности, курсов метапредметной направленности, программ воспитания, а также системы оценки результатов освоения обучающимися основной образовательной программы основного общего образования в соответствии с требованиями Стандарта. 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bg1"/>
                </a:solidFill>
              </a:rPr>
              <a:t>Планируемые результаты освоения обучающимися основной образовательной программы основного общего образования</a:t>
            </a:r>
            <a:endParaRPr lang="ru-RU" sz="28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0" y="1557338"/>
            <a:ext cx="9144000" cy="4967287"/>
          </a:xfrm>
        </p:spPr>
        <p:txBody>
          <a:bodyPr/>
          <a:lstStyle/>
          <a:p>
            <a:pPr eaLnBrk="1" hangingPunct="1"/>
            <a:r>
              <a:rPr lang="ru-RU" sz="2100" smtClean="0"/>
              <a:t>Структура и содержание планируемых результатов освоения ООП ООО должны адекватно отражать требования Стандарта, передавать специфику образовательного процесса, соответствовать возрастным возможностям обучающихся.</a:t>
            </a:r>
          </a:p>
          <a:p>
            <a:pPr eaLnBrk="1" hangingPunct="1"/>
            <a:r>
              <a:rPr lang="ru-RU" sz="2100" smtClean="0"/>
              <a:t>Планируемые результаты освоения обучающимися ООП ООО должны уточнять и конкретизировать общее понимание личностных, метапредметных и предметных результатов как с позиции организации их достижения в образовательном процессе, так и с позиции оценки достижения этих результатов.</a:t>
            </a:r>
          </a:p>
          <a:p>
            <a:pPr eaLnBrk="1" hangingPunct="1"/>
            <a:r>
              <a:rPr lang="ru-RU" sz="2100" smtClean="0"/>
              <a:t>Достижение планируемых результатов освоения обучающимися ООП ООО должно учитываться при оценке результатов деятельности системы образования, образовательных учреждений, педагогических работников.</a:t>
            </a:r>
          </a:p>
          <a:p>
            <a:pPr eaLnBrk="1" hangingPunct="1"/>
            <a:r>
              <a:rPr lang="ru-RU" sz="2100" smtClean="0"/>
              <a:t>Достижение обучающимися планируемых результатов освоения ООП ООО определяется по завершении обучения.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bg1"/>
                </a:solidFill>
              </a:rPr>
              <a:t>Система оценки достижения планируемых результатов освоения основной образовательной программы основного общего образования должна: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84313"/>
            <a:ext cx="9144000" cy="5257800"/>
          </a:xfrm>
        </p:spPr>
        <p:txBody>
          <a:bodyPr rtlCol="0">
            <a:normAutofit fontScale="85000" lnSpcReduction="2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300" dirty="0"/>
              <a:t>определять основные направления и цели оценочной деятельности, ориентированной на управление качеством образования, описывать объект и содержание оценки, критерии, процедуры и состав инструментария оценивания, формы представления результатов, условия и границы применения системы оценки;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300" dirty="0"/>
              <a:t>ориентировать образовательный процесс на духовно-нравственное развитие и воспитание обучающихся, реализацию требований к результатам освоения </a:t>
            </a:r>
            <a:r>
              <a:rPr lang="ru-RU" sz="2300" dirty="0" smtClean="0"/>
              <a:t>ООП ООО,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300" dirty="0" smtClean="0"/>
              <a:t>обеспечивать </a:t>
            </a:r>
            <a:r>
              <a:rPr lang="ru-RU" sz="2300" dirty="0"/>
              <a:t>комплексный подход к оценке результатов </a:t>
            </a:r>
            <a:r>
              <a:rPr lang="ru-RU" sz="2300" dirty="0" smtClean="0"/>
              <a:t>освоения ООП ООО, </a:t>
            </a:r>
            <a:r>
              <a:rPr lang="ru-RU" sz="2300" dirty="0"/>
              <a:t>позволяющий вести оценку предметных, </a:t>
            </a:r>
            <a:r>
              <a:rPr lang="ru-RU" sz="2300" dirty="0" err="1"/>
              <a:t>метапредметных</a:t>
            </a:r>
            <a:r>
              <a:rPr lang="ru-RU" sz="2300" dirty="0"/>
              <a:t> и личностных результатов основного общего образования;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300" dirty="0"/>
              <a:t>обеспечивать оценку динамики индивидуальных достижений обучающихся в процессе освоения </a:t>
            </a:r>
            <a:r>
              <a:rPr lang="ru-RU" sz="2300" dirty="0" smtClean="0"/>
              <a:t>ООП ООО; </a:t>
            </a:r>
            <a:endParaRPr lang="ru-RU" sz="2300" dirty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300" dirty="0"/>
              <a:t>предусматривать использование разнообразных методов и форм, взаимно дополняющих друг друга (стандартизированные письменные и устные работы, проекты, практические работы, творческие работы, самоанализ и самооценка, наблюдения);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300" dirty="0"/>
              <a:t>позволять использовать результаты итоговой оценки выпускников, характеризующие уровень достижения планируемых результатов </a:t>
            </a:r>
            <a:r>
              <a:rPr lang="ru-RU" sz="2300" dirty="0" smtClean="0"/>
              <a:t>освоения ООП ООО, </a:t>
            </a:r>
            <a:r>
              <a:rPr lang="ru-RU" sz="2300" dirty="0"/>
              <a:t>как основы для оценки деятельности образовательного учреждения и системы образования разного уровня.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ru-RU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484313"/>
            <a:ext cx="8362950" cy="5184775"/>
          </a:xfrm>
        </p:spPr>
        <p:txBody>
          <a:bodyPr>
            <a:normAutofit/>
          </a:bodyPr>
          <a:lstStyle/>
          <a:p>
            <a:pPr marL="117475" indent="0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800" smtClean="0">
                <a:solidFill>
                  <a:srgbClr val="C00000"/>
                </a:solidFill>
              </a:rPr>
              <a:t>Система оценки </a:t>
            </a:r>
            <a:r>
              <a:rPr lang="ru-RU" sz="2800" smtClean="0"/>
              <a:t>достижения планируемых результатов освоения ООП ООО должна включать:</a:t>
            </a:r>
          </a:p>
          <a:p>
            <a:pPr marL="117475" indent="0" eaLnBrk="1" hangingPunct="1">
              <a:lnSpc>
                <a:spcPct val="80000"/>
              </a:lnSpc>
            </a:pPr>
            <a:r>
              <a:rPr lang="ru-RU" sz="2800" smtClean="0"/>
              <a:t> описание организации и содержания государственной (итоговой) аттестации обучающихся, </a:t>
            </a:r>
          </a:p>
          <a:p>
            <a:pPr marL="117475" indent="0" eaLnBrk="1" hangingPunct="1">
              <a:lnSpc>
                <a:spcPct val="80000"/>
              </a:lnSpc>
            </a:pPr>
            <a:r>
              <a:rPr lang="ru-RU" sz="2800" smtClean="0"/>
              <a:t>промежуточной аттестации обучающихся в рамках урочной и внеурочной деятельности,</a:t>
            </a:r>
          </a:p>
          <a:p>
            <a:pPr marL="117475" indent="0" eaLnBrk="1" hangingPunct="1">
              <a:lnSpc>
                <a:spcPct val="80000"/>
              </a:lnSpc>
            </a:pPr>
            <a:r>
              <a:rPr lang="ru-RU" sz="2800" smtClean="0"/>
              <a:t> итоговой оценки по предметам, не выносимым на государственную (итоговую) аттестацию обучающихся, </a:t>
            </a:r>
          </a:p>
          <a:p>
            <a:pPr marL="117475" indent="0" eaLnBrk="1" hangingPunct="1">
              <a:lnSpc>
                <a:spcPct val="80000"/>
              </a:lnSpc>
            </a:pPr>
            <a:r>
              <a:rPr lang="ru-RU" sz="2800" smtClean="0"/>
              <a:t>и оценки проектной деятельности обучающихся.</a:t>
            </a:r>
          </a:p>
          <a:p>
            <a:pPr marL="117475" indent="0" eaLnBrk="1" hangingPunct="1">
              <a:lnSpc>
                <a:spcPct val="80000"/>
              </a:lnSpc>
            </a:pPr>
            <a:endParaRPr lang="ru-RU" sz="280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bg1"/>
                </a:solidFill>
              </a:rPr>
              <a:t>Программа развития </a:t>
            </a:r>
            <a:r>
              <a:rPr lang="ru-RU" sz="2800" dirty="0" smtClean="0">
                <a:solidFill>
                  <a:schemeClr val="bg1"/>
                </a:solidFill>
              </a:rPr>
              <a:t>УУД </a:t>
            </a:r>
            <a:r>
              <a:rPr lang="ru-RU" sz="2800" dirty="0">
                <a:solidFill>
                  <a:schemeClr val="bg1"/>
                </a:solidFill>
              </a:rPr>
              <a:t>(программа формирования </a:t>
            </a:r>
            <a:r>
              <a:rPr lang="ru-RU" sz="2800" dirty="0" err="1">
                <a:solidFill>
                  <a:schemeClr val="bg1"/>
                </a:solidFill>
              </a:rPr>
              <a:t>общеучебных</a:t>
            </a:r>
            <a:r>
              <a:rPr lang="ru-RU" sz="2800" dirty="0">
                <a:solidFill>
                  <a:schemeClr val="bg1"/>
                </a:solidFill>
              </a:rPr>
              <a:t> умений и навыков) на ступени основного общего образования </a:t>
            </a:r>
            <a:r>
              <a:rPr lang="ru-RU" sz="2800" dirty="0" smtClean="0">
                <a:solidFill>
                  <a:schemeClr val="bg1"/>
                </a:solidFill>
              </a:rPr>
              <a:t>должна </a:t>
            </a:r>
            <a:r>
              <a:rPr lang="ru-RU" sz="2800" dirty="0">
                <a:solidFill>
                  <a:schemeClr val="bg1"/>
                </a:solidFill>
              </a:rPr>
              <a:t>быть направлена на:</a:t>
            </a:r>
            <a:r>
              <a:rPr lang="ru-RU" sz="2800" dirty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1">
                    <a:satMod val="150000"/>
                  </a:schemeClr>
                </a:solidFill>
              </a:rPr>
            </a:br>
            <a:endParaRPr lang="ru-RU" sz="28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1700213"/>
            <a:ext cx="8640762" cy="5157787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300" smtClean="0"/>
              <a:t>реализацию требований Стандарта к личностным и метапредметным результатам освоения ООП ООО, системно-деятельностного подхода, развивающего потенциала ООО; </a:t>
            </a:r>
          </a:p>
          <a:p>
            <a:pPr eaLnBrk="1" hangingPunct="1">
              <a:lnSpc>
                <a:spcPct val="80000"/>
              </a:lnSpc>
            </a:pPr>
            <a:r>
              <a:rPr lang="ru-RU" sz="2300" smtClean="0"/>
              <a:t>повышение эффективности освоения обучающимися ООП ООО, усвоения знаний и учебных действий, расширение возможностей ориентации в различных предметных областях, научном и социальном проектировании, профессиональной ориентации, строении и осуществлении учебной деятельности; </a:t>
            </a:r>
          </a:p>
          <a:p>
            <a:pPr eaLnBrk="1" hangingPunct="1">
              <a:lnSpc>
                <a:spcPct val="80000"/>
              </a:lnSpc>
            </a:pPr>
            <a:r>
              <a:rPr lang="ru-RU" sz="2300" smtClean="0"/>
              <a:t>формирование у обучающихся основ культуры исследовательской и проектной деятельности и навыков разработки, реализации и общественной презентации обучающимися результатов исследования, предметного или межпредметного учебного проекта, направленного на решение научной, личностно и (или) социально значимой проблемы. </a:t>
            </a:r>
          </a:p>
          <a:p>
            <a:pPr eaLnBrk="1" hangingPunct="1">
              <a:lnSpc>
                <a:spcPct val="80000"/>
              </a:lnSpc>
            </a:pPr>
            <a:endParaRPr lang="ru-RU" sz="180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bg1"/>
                </a:solidFill>
              </a:rPr>
              <a:t>Программы отдельных учебных предметов, курсов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484313"/>
            <a:ext cx="8569325" cy="5373687"/>
          </a:xfrm>
        </p:spPr>
        <p:txBody>
          <a:bodyPr rtlCol="0">
            <a:normAutofit fontScale="70000" lnSpcReduction="20000"/>
          </a:bodyPr>
          <a:lstStyle/>
          <a:p>
            <a:pPr marL="118872" indent="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b="1" dirty="0"/>
              <a:t>Программы отдельных учебных предметов, курсов должны содержать</a:t>
            </a:r>
            <a:r>
              <a:rPr lang="ru-RU" b="1" dirty="0" smtClean="0"/>
              <a:t>:</a:t>
            </a:r>
          </a:p>
          <a:p>
            <a:pPr marL="118872" indent="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b="1" dirty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3300" dirty="0"/>
              <a:t>пояснительную записку, в которой конкретизируются общие цели основного общего образования с учётом специфики учебного предмета;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3300" dirty="0"/>
              <a:t>общую характеристику учебного предмета, курса;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3300" dirty="0"/>
              <a:t>описание места учебного предмета, курса в учебном плане;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3300" dirty="0"/>
              <a:t>личностные, </a:t>
            </a:r>
            <a:r>
              <a:rPr lang="ru-RU" sz="3300" dirty="0" err="1"/>
              <a:t>метапредметные</a:t>
            </a:r>
            <a:r>
              <a:rPr lang="ru-RU" sz="3300" dirty="0"/>
              <a:t> и предметные результаты освоения конкретного учебного предмета, курса;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3300" dirty="0"/>
              <a:t>содержание учебного предмета, курса;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3300" dirty="0"/>
              <a:t>тематическое планирование с определением основных видов учебной деятельности;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3300" dirty="0"/>
              <a:t>описание учебно-методического и материально-технического обеспечения образовательного процесса;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3300" dirty="0"/>
              <a:t>планируемые результаты изучения учебного предмета, курса.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575"/>
            <a:ext cx="8229600" cy="12525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bg1"/>
                </a:solidFill>
              </a:rPr>
              <a:t>Программа коррекционной работы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7475" indent="0" eaLnBrk="1" hangingPunct="1">
              <a:buFont typeface="Wingdings 2" pitchFamily="18" charset="2"/>
              <a:buNone/>
            </a:pPr>
            <a:r>
              <a:rPr lang="ru-RU" smtClean="0"/>
              <a:t>    </a:t>
            </a:r>
            <a:r>
              <a:rPr lang="ru-RU" sz="2800" smtClean="0"/>
              <a:t>Программа коррекционной работы должна быть направлена на коррекцию недостатков психического и (или) физического развития детей с ограниченными возможностями здоровья, преодоление трудностей в освоении основной образовательной программы основного общего образования, оказание помощи и поддержки детям данной категории.</a:t>
            </a:r>
          </a:p>
          <a:p>
            <a:pPr marL="117475" indent="0" eaLnBrk="1" hangingPunct="1"/>
            <a:endParaRPr lang="ru-RU" sz="280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bg1"/>
                </a:solidFill>
              </a:rPr>
              <a:t>Программа воспитания и социализации обучающихся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484313"/>
            <a:ext cx="8362950" cy="5373687"/>
          </a:xfrm>
        </p:spPr>
        <p:txBody>
          <a:bodyPr rtlCol="0">
            <a:normAutofit fontScale="70000" lnSpcReduction="20000"/>
          </a:bodyPr>
          <a:lstStyle/>
          <a:p>
            <a:pPr marL="118872" indent="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</a:t>
            </a:r>
            <a:r>
              <a:rPr lang="ru-RU" b="1" dirty="0" smtClean="0">
                <a:solidFill>
                  <a:srgbClr val="C00000"/>
                </a:solidFill>
              </a:rPr>
              <a:t>Программа </a:t>
            </a:r>
            <a:r>
              <a:rPr lang="ru-RU" b="1" dirty="0">
                <a:solidFill>
                  <a:srgbClr val="C00000"/>
                </a:solidFill>
              </a:rPr>
              <a:t>должна быть направлена на: </a:t>
            </a:r>
            <a:endParaRPr lang="ru-RU" b="1" dirty="0" smtClean="0">
              <a:solidFill>
                <a:srgbClr val="C00000"/>
              </a:solidFill>
            </a:endParaRPr>
          </a:p>
          <a:p>
            <a:pPr marL="118872" indent="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b="1" dirty="0">
              <a:solidFill>
                <a:srgbClr val="C00000"/>
              </a:solidFill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/>
              <a:t>освоение обучающимися социального опыта, основных социальных ролей, соответствующих ведущей деятельности данного возраста, норм и правил общественного поведения;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/>
              <a:t>формирование готовности обучающихся к выбору направления своей профессиональной деятельности в соответствии с личными интересами, индивидуальными особенностями и способностями, с учётом потребностей рынка труда;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/>
              <a:t>формирование и развитие знаний, установок, личностных ориентиров и норм здорового и безопасного образа жизни с целью сохранения и укрепления физического, психологического и социального здоровья обучающихся как одной из ценностных составляющих личности обучающегося и ориентированной на достижение планируемых результатов освоения основной образовательной программы основного общего образования;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/>
              <a:t>формирование экологической культуры.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bg1"/>
                </a:solidFill>
              </a:rPr>
              <a:t>Организационный раздел основной образовательной </a:t>
            </a:r>
            <a:r>
              <a:rPr lang="ru-RU" sz="2800" dirty="0" smtClean="0">
                <a:solidFill>
                  <a:schemeClr val="bg1"/>
                </a:solidFill>
              </a:rPr>
              <a:t>программы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557338"/>
            <a:ext cx="8713788" cy="5111750"/>
          </a:xfrm>
        </p:spPr>
        <p:txBody>
          <a:bodyPr rtlCol="0">
            <a:normAutofit fontScale="77500" lnSpcReduction="20000"/>
          </a:bodyPr>
          <a:lstStyle/>
          <a:p>
            <a:pPr marL="118872" indent="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2600" b="1" dirty="0">
                <a:solidFill>
                  <a:srgbClr val="C00000"/>
                </a:solidFill>
              </a:rPr>
              <a:t>Учебный план </a:t>
            </a:r>
            <a:r>
              <a:rPr lang="ru-RU" sz="2600" dirty="0"/>
              <a:t>основного общего образования </a:t>
            </a:r>
            <a:r>
              <a:rPr lang="ru-RU" sz="2600" dirty="0" smtClean="0"/>
              <a:t>обеспечивает </a:t>
            </a:r>
            <a:r>
              <a:rPr lang="ru-RU" sz="2600" dirty="0"/>
              <a:t>введение в действие и реализацию требований Стандарта, определяет общий объём нагрузки и максимальный объём аудиторной нагрузки обучающихся, состав и структуру обязательных предметных областей по классам (годам обучения). </a:t>
            </a:r>
            <a:endParaRPr lang="ru-RU" sz="2600" dirty="0" smtClean="0"/>
          </a:p>
          <a:p>
            <a:pPr marL="118872" indent="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2600" dirty="0"/>
              <a:t>В учебный план входят следующие обязательные предметные области и учебные предметы: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600" dirty="0"/>
              <a:t>филология (русский язык, родной язык, литература, родная литература, иностранный язык, второй иностранный язык);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600" dirty="0"/>
              <a:t>общественно-научные предметы (история России, всеобщая история, обществознание, география);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600" dirty="0"/>
              <a:t>математика и информатика (математика, алгебра, геометрия, информатика);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600" dirty="0"/>
              <a:t>основы духовно-нравственной культуры народов России;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600" dirty="0"/>
              <a:t>естественно-научные предметы (физика, биология, химия);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600" dirty="0"/>
              <a:t>искусство (изобразительное искусство, музыка);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600" dirty="0"/>
              <a:t>технология (технология);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600" dirty="0"/>
              <a:t>физическая культура и основы безопасности жизнедеятельности (физическая культура, основы безопасности жизнедеятельности).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ru-RU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7475" indent="0" algn="ctr">
              <a:buFont typeface="Wingdings 2" pitchFamily="18" charset="2"/>
              <a:buNone/>
            </a:pPr>
            <a:r>
              <a:rPr lang="ru-RU" sz="4800" b="1" smtClean="0">
                <a:solidFill>
                  <a:srgbClr val="FF0000"/>
                </a:solidFill>
              </a:rPr>
              <a:t>Ведущий документ ФГОС ООО – основная образовательная программа</a:t>
            </a:r>
          </a:p>
          <a:p>
            <a:pPr marL="922338" lvl="2" indent="-7938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mtClean="0">
                <a:solidFill>
                  <a:srgbClr val="003399"/>
                </a:solidFill>
              </a:rPr>
              <a:t> </a:t>
            </a:r>
            <a:r>
              <a:rPr lang="ru-RU" b="1" smtClean="0">
                <a:solidFill>
                  <a:srgbClr val="FF0000"/>
                </a:solidFill>
              </a:rPr>
              <a:t>К основным общеобразовательным относятся программы:</a:t>
            </a:r>
          </a:p>
          <a:p>
            <a:pPr marL="922338" lvl="2" indent="-7938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mtClean="0">
                <a:solidFill>
                  <a:srgbClr val="003399"/>
                </a:solidFill>
              </a:rPr>
              <a:t>1) дошкольного образования;</a:t>
            </a:r>
          </a:p>
          <a:p>
            <a:pPr marL="922338" lvl="2" indent="-7938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mtClean="0">
                <a:solidFill>
                  <a:srgbClr val="003399"/>
                </a:solidFill>
              </a:rPr>
              <a:t>2) начального общего образования;</a:t>
            </a:r>
          </a:p>
          <a:p>
            <a:pPr marL="922338" lvl="2" indent="-7938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smtClean="0">
                <a:solidFill>
                  <a:srgbClr val="003399"/>
                </a:solidFill>
              </a:rPr>
              <a:t>3) основного общего образования;</a:t>
            </a:r>
          </a:p>
          <a:p>
            <a:pPr marL="922338" lvl="2" indent="-7938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mtClean="0">
                <a:solidFill>
                  <a:srgbClr val="003399"/>
                </a:solidFill>
              </a:rPr>
              <a:t>4) среднего (полного) общего образования.</a:t>
            </a:r>
            <a:endParaRPr lang="ru-RU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</a:rPr>
              <a:t>Основная образовательная программа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>
          <a:xfrm>
            <a:off x="0" y="1484313"/>
            <a:ext cx="9036050" cy="5373687"/>
          </a:xfrm>
        </p:spPr>
        <p:txBody>
          <a:bodyPr/>
          <a:lstStyle/>
          <a:p>
            <a:pPr lvl="2" eaLnBrk="1" hangingPunct="1">
              <a:spcBef>
                <a:spcPct val="45000"/>
              </a:spcBef>
            </a:pPr>
            <a:r>
              <a:rPr lang="ru-RU" sz="2000" b="1" smtClean="0">
                <a:solidFill>
                  <a:srgbClr val="003399"/>
                </a:solidFill>
                <a:latin typeface="Calibri" pitchFamily="34" charset="0"/>
              </a:rPr>
              <a:t>Основная образовательная программа</a:t>
            </a:r>
            <a:r>
              <a:rPr lang="ru-RU" sz="2000" smtClean="0">
                <a:solidFill>
                  <a:srgbClr val="003399"/>
                </a:solidFill>
                <a:latin typeface="Calibri" pitchFamily="34" charset="0"/>
              </a:rPr>
              <a:t> утверждается и реализуется образовательным учреждением </a:t>
            </a:r>
            <a:r>
              <a:rPr lang="ru-RU" sz="2000" smtClean="0">
                <a:solidFill>
                  <a:srgbClr val="CC0000"/>
                </a:solidFill>
                <a:latin typeface="Calibri" pitchFamily="34" charset="0"/>
              </a:rPr>
              <a:t>самостоятельно </a:t>
            </a:r>
          </a:p>
          <a:p>
            <a:pPr lvl="2" eaLnBrk="1" hangingPunct="1">
              <a:spcBef>
                <a:spcPct val="45000"/>
              </a:spcBef>
            </a:pPr>
            <a:r>
              <a:rPr lang="ru-RU" sz="2000" b="1" smtClean="0">
                <a:solidFill>
                  <a:srgbClr val="003399"/>
                </a:solidFill>
                <a:latin typeface="Calibri" pitchFamily="34" charset="0"/>
              </a:rPr>
              <a:t>Основная образовательная программа</a:t>
            </a:r>
            <a:r>
              <a:rPr lang="ru-RU" sz="2000" smtClean="0">
                <a:latin typeface="Calibri" pitchFamily="34" charset="0"/>
              </a:rPr>
              <a:t> </a:t>
            </a:r>
            <a:r>
              <a:rPr lang="ru-RU" sz="2000" smtClean="0">
                <a:solidFill>
                  <a:srgbClr val="003399"/>
                </a:solidFill>
                <a:latin typeface="Calibri" pitchFamily="34" charset="0"/>
              </a:rPr>
              <a:t>образовательного учреждения  разрабатывается на основе соответствующих</a:t>
            </a:r>
            <a:r>
              <a:rPr lang="ru-RU" sz="2000" smtClean="0">
                <a:latin typeface="Calibri" pitchFamily="34" charset="0"/>
              </a:rPr>
              <a:t> </a:t>
            </a:r>
            <a:r>
              <a:rPr lang="ru-RU" sz="2000" b="1" smtClean="0">
                <a:solidFill>
                  <a:srgbClr val="CC0000"/>
                </a:solidFill>
                <a:latin typeface="Calibri" pitchFamily="34" charset="0"/>
              </a:rPr>
              <a:t>примерных основных образовательных программ</a:t>
            </a:r>
            <a:r>
              <a:rPr lang="ru-RU" sz="2000" smtClean="0">
                <a:latin typeface="Calibri" pitchFamily="34" charset="0"/>
              </a:rPr>
              <a:t> </a:t>
            </a:r>
          </a:p>
          <a:p>
            <a:pPr lvl="2" eaLnBrk="1" hangingPunct="1">
              <a:spcBef>
                <a:spcPct val="45000"/>
              </a:spcBef>
            </a:pPr>
            <a:r>
              <a:rPr lang="ru-RU" sz="2000" b="1" smtClean="0">
                <a:solidFill>
                  <a:srgbClr val="003399"/>
                </a:solidFill>
                <a:latin typeface="Calibri" pitchFamily="34" charset="0"/>
              </a:rPr>
              <a:t>Примерная основная образовательная программа </a:t>
            </a:r>
            <a:r>
              <a:rPr lang="ru-RU" sz="2000" smtClean="0">
                <a:solidFill>
                  <a:srgbClr val="003399"/>
                </a:solidFill>
                <a:latin typeface="Calibri" pitchFamily="34" charset="0"/>
              </a:rPr>
              <a:t>разрабатывается на основе </a:t>
            </a:r>
            <a:r>
              <a:rPr lang="ru-RU" sz="2000" smtClean="0">
                <a:solidFill>
                  <a:srgbClr val="CC0000"/>
                </a:solidFill>
                <a:latin typeface="Calibri" pitchFamily="34" charset="0"/>
              </a:rPr>
              <a:t>федеральных государственных образовательных стандартов </a:t>
            </a:r>
          </a:p>
          <a:p>
            <a:pPr lvl="2" eaLnBrk="1" hangingPunct="1">
              <a:spcBef>
                <a:spcPct val="45000"/>
              </a:spcBef>
            </a:pPr>
            <a:r>
              <a:rPr lang="ru-RU" sz="2000" smtClean="0">
                <a:solidFill>
                  <a:srgbClr val="CC0000"/>
                </a:solidFill>
                <a:latin typeface="Calibri" pitchFamily="34" charset="0"/>
              </a:rPr>
              <a:t>Разработка </a:t>
            </a:r>
            <a:r>
              <a:rPr lang="ru-RU" sz="2000" b="1" smtClean="0">
                <a:solidFill>
                  <a:srgbClr val="003399"/>
                </a:solidFill>
                <a:latin typeface="Calibri" pitchFamily="34" charset="0"/>
              </a:rPr>
              <a:t>примерных основных образовательных программ</a:t>
            </a:r>
            <a:r>
              <a:rPr lang="ru-RU" sz="2000" smtClean="0">
                <a:solidFill>
                  <a:srgbClr val="003399"/>
                </a:solidFill>
                <a:latin typeface="Calibri" pitchFamily="34" charset="0"/>
              </a:rPr>
              <a:t> обеспечивается </a:t>
            </a:r>
            <a:r>
              <a:rPr lang="ru-RU" sz="2000" smtClean="0">
                <a:solidFill>
                  <a:srgbClr val="CC0000"/>
                </a:solidFill>
                <a:latin typeface="Calibri" pitchFamily="34" charset="0"/>
              </a:rPr>
              <a:t>уполномоченными федеральными государственными органами </a:t>
            </a:r>
          </a:p>
          <a:p>
            <a:pPr lvl="2" eaLnBrk="1" hangingPunct="1">
              <a:spcBef>
                <a:spcPct val="45000"/>
              </a:spcBef>
            </a:pPr>
            <a:r>
              <a:rPr lang="ru-RU" sz="2000" smtClean="0">
                <a:solidFill>
                  <a:srgbClr val="CC0000"/>
                </a:solidFill>
                <a:latin typeface="Calibri" pitchFamily="34" charset="0"/>
              </a:rPr>
              <a:t>Органы государственной власти субъекта Российской Федерации в сфере образования</a:t>
            </a:r>
            <a:r>
              <a:rPr lang="ru-RU" sz="2000" smtClean="0">
                <a:solidFill>
                  <a:srgbClr val="003399"/>
                </a:solidFill>
                <a:latin typeface="Calibri" pitchFamily="34" charset="0"/>
              </a:rPr>
              <a:t> могут </a:t>
            </a:r>
            <a:r>
              <a:rPr lang="ru-RU" sz="2000" b="1" smtClean="0">
                <a:solidFill>
                  <a:srgbClr val="003399"/>
                </a:solidFill>
                <a:latin typeface="Calibri" pitchFamily="34" charset="0"/>
              </a:rPr>
              <a:t>принимать участие</a:t>
            </a:r>
            <a:r>
              <a:rPr lang="ru-RU" sz="2000" smtClean="0">
                <a:solidFill>
                  <a:srgbClr val="003399"/>
                </a:solidFill>
                <a:latin typeface="Calibri" pitchFamily="34" charset="0"/>
              </a:rPr>
              <a:t> в разработке </a:t>
            </a:r>
            <a:r>
              <a:rPr lang="ru-RU" sz="2000" b="1" smtClean="0">
                <a:solidFill>
                  <a:srgbClr val="003399"/>
                </a:solidFill>
                <a:latin typeface="Calibri" pitchFamily="34" charset="0"/>
              </a:rPr>
              <a:t>примерных основных образовательных программ</a:t>
            </a:r>
            <a:r>
              <a:rPr lang="ru-RU" sz="2000" smtClean="0">
                <a:solidFill>
                  <a:srgbClr val="003399"/>
                </a:solidFill>
                <a:latin typeface="Calibri" pitchFamily="34" charset="0"/>
              </a:rPr>
              <a:t> (в части учета региональных, национальных и этнокультурных особенностей)     </a:t>
            </a:r>
            <a:endParaRPr lang="ru-RU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16633"/>
            <a:ext cx="8229600" cy="1243856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200" b="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От ФГОС к основной образовательной программе образовательного учреждения</a:t>
            </a:r>
          </a:p>
        </p:txBody>
      </p:sp>
      <p:sp>
        <p:nvSpPr>
          <p:cNvPr id="11267" name="Oval 3"/>
          <p:cNvSpPr>
            <a:spLocks noChangeArrowheads="1"/>
          </p:cNvSpPr>
          <p:nvPr/>
        </p:nvSpPr>
        <p:spPr bwMode="auto">
          <a:xfrm>
            <a:off x="2195513" y="1412875"/>
            <a:ext cx="6551612" cy="792163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</a:rPr>
              <a:t>ФГОС ООО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195513" y="2636838"/>
            <a:ext cx="6624637" cy="15128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</a:rPr>
              <a:t>Примерная основная образовательная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</a:rPr>
              <a:t> программа  основного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</a:rPr>
              <a:t>общего образования</a:t>
            </a:r>
          </a:p>
        </p:txBody>
      </p:sp>
      <p:sp>
        <p:nvSpPr>
          <p:cNvPr id="11269" name="Oval 5"/>
          <p:cNvSpPr>
            <a:spLocks noChangeArrowheads="1"/>
          </p:cNvSpPr>
          <p:nvPr/>
        </p:nvSpPr>
        <p:spPr bwMode="auto">
          <a:xfrm>
            <a:off x="2293938" y="5326063"/>
            <a:ext cx="6624637" cy="1201737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</a:rPr>
              <a:t>Основная образовательная программа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</a:rPr>
              <a:t>образовательного учреждения</a:t>
            </a:r>
          </a:p>
        </p:txBody>
      </p:sp>
      <p:sp>
        <p:nvSpPr>
          <p:cNvPr id="17413" name="Rectangle 6"/>
          <p:cNvSpPr>
            <a:spLocks noChangeArrowheads="1"/>
          </p:cNvSpPr>
          <p:nvPr/>
        </p:nvSpPr>
        <p:spPr bwMode="auto">
          <a:xfrm rot="-5400000">
            <a:off x="-1008856" y="2493169"/>
            <a:ext cx="2881312" cy="8636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7C8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7C8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000" b="1">
                <a:solidFill>
                  <a:srgbClr val="0000CC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Федеральный уровень</a:t>
            </a:r>
          </a:p>
        </p:txBody>
      </p:sp>
      <p:sp>
        <p:nvSpPr>
          <p:cNvPr id="17414" name="Rectangle 7"/>
          <p:cNvSpPr>
            <a:spLocks noChangeArrowheads="1"/>
          </p:cNvSpPr>
          <p:nvPr/>
        </p:nvSpPr>
        <p:spPr bwMode="auto">
          <a:xfrm>
            <a:off x="900113" y="2760663"/>
            <a:ext cx="1079500" cy="1222375"/>
          </a:xfrm>
          <a:prstGeom prst="rect">
            <a:avLst/>
          </a:prstGeom>
          <a:gradFill rotWithShape="1">
            <a:gsLst>
              <a:gs pos="0">
                <a:srgbClr val="FF7C80"/>
              </a:gs>
              <a:gs pos="100000">
                <a:schemeClr val="bg1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7C8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000" b="1">
                <a:solidFill>
                  <a:srgbClr val="0000CC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Участие</a:t>
            </a:r>
          </a:p>
          <a:p>
            <a:pPr algn="ctr"/>
            <a:r>
              <a:rPr lang="ru-RU" sz="2000" b="1">
                <a:solidFill>
                  <a:srgbClr val="0000CC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региона </a:t>
            </a:r>
          </a:p>
        </p:txBody>
      </p:sp>
      <p:sp>
        <p:nvSpPr>
          <p:cNvPr id="17415" name="Rectangle 8"/>
          <p:cNvSpPr>
            <a:spLocks noChangeArrowheads="1"/>
          </p:cNvSpPr>
          <p:nvPr/>
        </p:nvSpPr>
        <p:spPr bwMode="auto">
          <a:xfrm>
            <a:off x="0" y="5013325"/>
            <a:ext cx="1979613" cy="1008063"/>
          </a:xfrm>
          <a:prstGeom prst="rect">
            <a:avLst/>
          </a:prstGeom>
          <a:gradFill rotWithShape="1">
            <a:gsLst>
              <a:gs pos="0">
                <a:srgbClr val="FF7C80"/>
              </a:gs>
              <a:gs pos="100000">
                <a:schemeClr val="bg1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7C8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b="1">
                <a:solidFill>
                  <a:srgbClr val="0000CC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Уровень</a:t>
            </a:r>
          </a:p>
          <a:p>
            <a:pPr algn="ctr"/>
            <a:r>
              <a:rPr lang="ru-RU" b="1">
                <a:solidFill>
                  <a:srgbClr val="0000CC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образовательного </a:t>
            </a:r>
          </a:p>
          <a:p>
            <a:pPr algn="ctr"/>
            <a:r>
              <a:rPr lang="ru-RU" b="1">
                <a:solidFill>
                  <a:srgbClr val="0000CC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учреждения</a:t>
            </a:r>
          </a:p>
        </p:txBody>
      </p:sp>
      <p:sp>
        <p:nvSpPr>
          <p:cNvPr id="17416" name="AutoShape 9"/>
          <p:cNvSpPr>
            <a:spLocks noChangeArrowheads="1"/>
          </p:cNvSpPr>
          <p:nvPr/>
        </p:nvSpPr>
        <p:spPr bwMode="auto">
          <a:xfrm>
            <a:off x="5364163" y="4149725"/>
            <a:ext cx="485775" cy="431800"/>
          </a:xfrm>
          <a:prstGeom prst="downArrow">
            <a:avLst>
              <a:gd name="adj1" fmla="val 40519"/>
              <a:gd name="adj2" fmla="val 5947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7" name="AutoShape 10"/>
          <p:cNvSpPr>
            <a:spLocks noChangeArrowheads="1"/>
          </p:cNvSpPr>
          <p:nvPr/>
        </p:nvSpPr>
        <p:spPr bwMode="auto">
          <a:xfrm>
            <a:off x="3276600" y="1916113"/>
            <a:ext cx="358775" cy="760412"/>
          </a:xfrm>
          <a:prstGeom prst="downArrow">
            <a:avLst>
              <a:gd name="adj1" fmla="val 100000"/>
              <a:gd name="adj2" fmla="val 468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8" name="AutoShape 11"/>
          <p:cNvSpPr>
            <a:spLocks noChangeArrowheads="1"/>
          </p:cNvSpPr>
          <p:nvPr/>
        </p:nvSpPr>
        <p:spPr bwMode="auto">
          <a:xfrm>
            <a:off x="6875463" y="1916113"/>
            <a:ext cx="342900" cy="760412"/>
          </a:xfrm>
          <a:prstGeom prst="downArrow">
            <a:avLst>
              <a:gd name="adj1" fmla="val 100000"/>
              <a:gd name="adj2" fmla="val 592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1979613" y="4581525"/>
            <a:ext cx="7164387" cy="6508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dirty="0" smtClean="0">
                <a:solidFill>
                  <a:srgbClr val="FF0000"/>
                </a:solidFill>
              </a:rPr>
              <a:t>Основная образовательная программа ОУ разрабатывается самостоятельно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7338"/>
            <a:ext cx="8229600" cy="5111750"/>
          </a:xfrm>
        </p:spPr>
        <p:txBody>
          <a:bodyPr rtlCol="0">
            <a:normAutofit fontScale="77500" lnSpcReduction="20000"/>
          </a:bodyPr>
          <a:lstStyle/>
          <a:p>
            <a:pPr marL="118872" indent="0" algn="just" eaLnBrk="1" fontAlgn="auto" hangingPunct="1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/>
              <a:t>  Основная </a:t>
            </a:r>
            <a:r>
              <a:rPr lang="ru-RU" dirty="0"/>
              <a:t>образовательная программа основного общего образования </a:t>
            </a:r>
            <a:r>
              <a:rPr lang="ru-RU" dirty="0" smtClean="0"/>
              <a:t>определяет:</a:t>
            </a:r>
          </a:p>
          <a:p>
            <a:pPr marL="438912" indent="-320040" algn="just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 </a:t>
            </a:r>
            <a:r>
              <a:rPr lang="ru-RU" dirty="0"/>
              <a:t>цели, </a:t>
            </a:r>
            <a:endParaRPr lang="ru-RU" dirty="0" smtClean="0"/>
          </a:p>
          <a:p>
            <a:pPr marL="438912" indent="-320040" algn="just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задачи</a:t>
            </a:r>
            <a:r>
              <a:rPr lang="ru-RU" dirty="0"/>
              <a:t>, </a:t>
            </a:r>
            <a:endParaRPr lang="ru-RU" dirty="0" smtClean="0"/>
          </a:p>
          <a:p>
            <a:pPr marL="438912" indent="-320040" algn="just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планируемые </a:t>
            </a:r>
            <a:r>
              <a:rPr lang="ru-RU" dirty="0"/>
              <a:t>результаты, </a:t>
            </a:r>
            <a:endParaRPr lang="ru-RU" dirty="0" smtClean="0"/>
          </a:p>
          <a:p>
            <a:pPr marL="438912" indent="-320040" algn="just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 smtClean="0"/>
              <a:t>содержание </a:t>
            </a:r>
            <a:r>
              <a:rPr lang="ru-RU" dirty="0"/>
              <a:t>и организацию образовательного процесса на ступени основного общего образования </a:t>
            </a:r>
            <a:endParaRPr lang="ru-RU" dirty="0" smtClean="0"/>
          </a:p>
          <a:p>
            <a:pPr marL="118872" indent="0" algn="just" eaLnBrk="1" fontAlgn="auto" hangingPunct="1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/>
              <a:t>и направлена на формирование общей культуры, духовно-нравственное, гражданское, социальное, личностное и интеллектуальное развитие обучающихся, их саморазвитие и самосовершенствование, обеспечивающие социальную успешность, развитие творческих, физических способностей, сохранение и укрепление здоровья обучающихся.</a:t>
            </a:r>
            <a:endParaRPr lang="ru-RU" dirty="0"/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2700338" y="304800"/>
            <a:ext cx="3673475" cy="1008063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ООП  ООО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484784"/>
            <a:ext cx="3528392" cy="273630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урочную деятельность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1514456"/>
            <a:ext cx="3744416" cy="7200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внеурочную деятельность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674961" y="1124744"/>
            <a:ext cx="3888432" cy="36004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реализуется через</a:t>
            </a:r>
          </a:p>
        </p:txBody>
      </p:sp>
      <p:sp>
        <p:nvSpPr>
          <p:cNvPr id="8" name="Цилиндр 7"/>
          <p:cNvSpPr/>
          <p:nvPr/>
        </p:nvSpPr>
        <p:spPr>
          <a:xfrm>
            <a:off x="4953000" y="2349500"/>
            <a:ext cx="3744913" cy="4103688"/>
          </a:xfrm>
          <a:prstGeom prst="can">
            <a:avLst>
              <a:gd name="adj" fmla="val 495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организуется по </a:t>
            </a:r>
            <a:r>
              <a:rPr lang="ru-RU" sz="2400" b="1" dirty="0"/>
              <a:t>направлениям развития личности: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/>
              <a:t>духовно-нравственное,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/>
              <a:t> физкультурно-спортивное и оздоровительное,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/>
              <a:t>социальное, </a:t>
            </a:r>
            <a:r>
              <a:rPr lang="ru-RU" sz="2000" dirty="0" err="1"/>
              <a:t>общеинтеллектуальное</a:t>
            </a:r>
            <a:r>
              <a:rPr lang="ru-RU" sz="2000" dirty="0"/>
              <a:t>,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/>
              <a:t>общекультурное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2916238" y="333375"/>
            <a:ext cx="3384550" cy="792163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ООП  ООО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0"/>
            <a:ext cx="5328592" cy="64807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Разделы ООП ООО</a:t>
            </a:r>
            <a:endParaRPr lang="ru-RU" dirty="0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22250" y="874713"/>
            <a:ext cx="2016125" cy="43338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целевой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132138" y="889000"/>
            <a:ext cx="2519362" cy="433388"/>
          </a:xfrm>
          <a:prstGeom prst="flowChartAlternateProces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содержательный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6351588" y="893763"/>
            <a:ext cx="2830512" cy="431800"/>
          </a:xfrm>
          <a:prstGeom prst="flowChartAlternate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организационный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1484313"/>
            <a:ext cx="2382838" cy="48244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Целевой</a:t>
            </a:r>
            <a:r>
              <a:rPr lang="ru-RU" dirty="0"/>
              <a:t> раздел должен определять общее назначение, цели, задачи и планируемые результаты реализации основной образовательной программы основного общего образования, а также способы определения достижения этих целей и результатов.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498725" y="1484313"/>
            <a:ext cx="3657600" cy="48244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Содержательный</a:t>
            </a:r>
            <a:r>
              <a:rPr lang="ru-RU" dirty="0"/>
              <a:t> раздел должен определять общее содержание основного общего образования и включать образовательные программы, ориентированные на достижение личностных, предметных и </a:t>
            </a:r>
            <a:r>
              <a:rPr lang="ru-RU" dirty="0" err="1"/>
              <a:t>метапредметных</a:t>
            </a:r>
            <a:r>
              <a:rPr lang="ru-RU" dirty="0"/>
              <a:t> результатов, в том числе: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1. программу развития универсальных учебных действий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2. программы отдельных учебных предметов, курсов, в том числе интегрированных;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3. программу воспитания и социализации обучающихся на ступени основного общего образования,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326188" y="1489075"/>
            <a:ext cx="2843212" cy="48244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Организационный</a:t>
            </a:r>
            <a:r>
              <a:rPr lang="ru-RU" dirty="0"/>
              <a:t> раздел должен определять общие рамки организации образовательного процесса, а также механизм реализации компонентов основной образовательной программы.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wrap="square" tIns="45720" rIns="91440" bIns="45720" numCol="1" spcCol="0" fromWordArt="0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ООП  ООО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58775" y="1409700"/>
            <a:ext cx="3060700" cy="144145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Обязательная часть</a:t>
            </a:r>
          </a:p>
        </p:txBody>
      </p:sp>
      <p:sp>
        <p:nvSpPr>
          <p:cNvPr id="6" name="Овал 5"/>
          <p:cNvSpPr/>
          <p:nvPr/>
        </p:nvSpPr>
        <p:spPr>
          <a:xfrm>
            <a:off x="5508625" y="1412875"/>
            <a:ext cx="3384550" cy="143986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часть, формируемая участниками образовательного процесса</a:t>
            </a:r>
          </a:p>
        </p:txBody>
      </p:sp>
      <p:sp>
        <p:nvSpPr>
          <p:cNvPr id="7" name="Трапеция 6"/>
          <p:cNvSpPr/>
          <p:nvPr/>
        </p:nvSpPr>
        <p:spPr>
          <a:xfrm>
            <a:off x="358775" y="2833688"/>
            <a:ext cx="2952750" cy="1963737"/>
          </a:xfrm>
          <a:prstGeom prst="trapezoi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составляет </a:t>
            </a:r>
            <a:r>
              <a:rPr lang="ru-RU" sz="2800" b="1" dirty="0"/>
              <a:t>70%</a:t>
            </a:r>
          </a:p>
        </p:txBody>
      </p:sp>
      <p:sp>
        <p:nvSpPr>
          <p:cNvPr id="8" name="Трапеция 7"/>
          <p:cNvSpPr/>
          <p:nvPr/>
        </p:nvSpPr>
        <p:spPr>
          <a:xfrm>
            <a:off x="5795963" y="2855913"/>
            <a:ext cx="2952750" cy="1941512"/>
          </a:xfrm>
          <a:prstGeom prst="trapezoi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составляет </a:t>
            </a:r>
            <a:r>
              <a:rPr lang="ru-RU" sz="2800" b="1" dirty="0"/>
              <a:t>30%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8775" y="4797425"/>
            <a:ext cx="8389938" cy="79216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от общего объёма основной образовательной программы основного общего образования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Блок-схема: альтернативный процесс 1"/>
          <p:cNvSpPr/>
          <p:nvPr/>
        </p:nvSpPr>
        <p:spPr>
          <a:xfrm>
            <a:off x="684213" y="5661025"/>
            <a:ext cx="7704137" cy="1008063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В целях обеспечения индивидуальных потребностей обучающихся в ООП ООО предусматриваются учебные курсы, обеспечивающие различные интересы обучающихся и внеурочная деятельность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satMod val="15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Целевой </a:t>
            </a:r>
            <a:r>
              <a:rPr lang="ru-RU" sz="3600" dirty="0">
                <a:solidFill>
                  <a:schemeClr val="bg1"/>
                </a:solidFill>
              </a:rPr>
              <a:t>раздел основной образовательной программы основного общего образования: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marL="118872" indent="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rgbClr val="C00000"/>
                </a:solidFill>
              </a:rPr>
              <a:t>Пояснительная записка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/>
              <a:t>должна раскрывать: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>
                <a:solidFill>
                  <a:srgbClr val="C00000"/>
                </a:solidFill>
              </a:rPr>
              <a:t>цель и задачи </a:t>
            </a:r>
            <a:r>
              <a:rPr lang="ru-RU" dirty="0"/>
              <a:t>реализации основной образовательной программы основного общего образования, конкретизированные в соответствии с требованиями Стандарта к результатам освоения обучающимися основной образовательной программы основного общего образования;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>
                <a:solidFill>
                  <a:srgbClr val="C00000"/>
                </a:solidFill>
              </a:rPr>
              <a:t>принципы и подходы </a:t>
            </a:r>
            <a:r>
              <a:rPr lang="ru-RU" dirty="0"/>
              <a:t>к формированию основной образовательной программы основного общего образования.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170</TotalTime>
  <Words>1076</Words>
  <Application>Microsoft Office PowerPoint</Application>
  <PresentationFormat>Экран (4:3)</PresentationFormat>
  <Paragraphs>117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18</vt:i4>
      </vt:variant>
    </vt:vector>
  </HeadingPairs>
  <TitlesOfParts>
    <vt:vector size="31" baseType="lpstr">
      <vt:lpstr>Corbel</vt:lpstr>
      <vt:lpstr>Arial</vt:lpstr>
      <vt:lpstr>Wingdings 2</vt:lpstr>
      <vt:lpstr>Wingdings</vt:lpstr>
      <vt:lpstr>Wingdings 3</vt:lpstr>
      <vt:lpstr>Calibri</vt:lpstr>
      <vt:lpstr>Модульная</vt:lpstr>
      <vt:lpstr>Модульная</vt:lpstr>
      <vt:lpstr>Модульная</vt:lpstr>
      <vt:lpstr>Модульная</vt:lpstr>
      <vt:lpstr>Модульная</vt:lpstr>
      <vt:lpstr>Модульная</vt:lpstr>
      <vt:lpstr>Модульная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Требования к структуре основной образовательной программы основного общего образования </dc:title>
  <dc:creator>*</dc:creator>
  <cp:lastModifiedBy>Админ</cp:lastModifiedBy>
  <cp:revision>19</cp:revision>
  <dcterms:created xsi:type="dcterms:W3CDTF">2012-01-10T08:56:51Z</dcterms:created>
  <dcterms:modified xsi:type="dcterms:W3CDTF">2012-05-22T10:36:47Z</dcterms:modified>
</cp:coreProperties>
</file>