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sldIdLst>
    <p:sldId id="256" r:id="rId2"/>
    <p:sldId id="320" r:id="rId3"/>
    <p:sldId id="293" r:id="rId4"/>
    <p:sldId id="257" r:id="rId5"/>
    <p:sldId id="258" r:id="rId6"/>
    <p:sldId id="259" r:id="rId7"/>
    <p:sldId id="260" r:id="rId8"/>
    <p:sldId id="332" r:id="rId9"/>
    <p:sldId id="262" r:id="rId10"/>
    <p:sldId id="263" r:id="rId11"/>
    <p:sldId id="264" r:id="rId12"/>
    <p:sldId id="265" r:id="rId13"/>
    <p:sldId id="322" r:id="rId14"/>
    <p:sldId id="301" r:id="rId15"/>
    <p:sldId id="321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FFFF"/>
    <a:srgbClr val="66CCFF"/>
    <a:srgbClr val="0000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-15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  <a:defRPr/>
            </a:pPr>
            <a:endParaRPr lang="ru-RU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  <a:defRPr/>
            </a:pPr>
            <a:endParaRPr lang="ru-RU"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2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68825" cy="34432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122D6596-3249-4D99-AFBB-857D6A77D5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CE52608-F5C3-41DF-88EC-AE3182993BD4}" type="slidenum">
              <a:rPr lang="en-GB" smtClean="0">
                <a:cs typeface="Arial" charset="0"/>
              </a:rPr>
              <a:pPr/>
              <a:t>1</a:t>
            </a:fld>
            <a:endParaRPr lang="en-GB" smtClean="0">
              <a:cs typeface="Arial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131888" y="677863"/>
            <a:ext cx="4594225" cy="3446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0FDDABC-9BF7-4679-A977-8D52946A4C0C}" type="slidenum">
              <a:rPr lang="en-GB" smtClean="0">
                <a:cs typeface="Arial" charset="0"/>
              </a:rPr>
              <a:pPr/>
              <a:t>12</a:t>
            </a:fld>
            <a:endParaRPr lang="en-GB" smtClean="0">
              <a:cs typeface="Arial" charset="0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79EA23D-053D-4DC5-A23B-700C517321AE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911225" y="685800"/>
            <a:ext cx="50355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ECED9F-DE7A-4235-B595-35BC972A341C}" type="slidenum">
              <a:rPr lang="en-GB" smtClean="0">
                <a:cs typeface="Arial" charset="0"/>
              </a:rPr>
              <a:pPr/>
              <a:t>16</a:t>
            </a:fld>
            <a:endParaRPr lang="en-GB" smtClean="0">
              <a:cs typeface="Arial" charset="0"/>
            </a:endParaRPr>
          </a:p>
        </p:txBody>
      </p:sp>
      <p:sp>
        <p:nvSpPr>
          <p:cNvPr id="4198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F02557B-1AE7-4596-BCB7-E502A8D524F7}" type="slidenum">
              <a:rPr lang="en-GB" smtClean="0">
                <a:cs typeface="Arial" charset="0"/>
              </a:rPr>
              <a:pPr/>
              <a:t>17</a:t>
            </a:fld>
            <a:endParaRPr lang="en-GB" smtClean="0">
              <a:cs typeface="Arial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31888" y="677863"/>
            <a:ext cx="4592637" cy="3444875"/>
          </a:xfrm>
          <a:ln/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1BD404C-FCE2-491B-9E44-0FBE8655847F}" type="slidenum">
              <a:rPr lang="en-GB" smtClean="0">
                <a:cs typeface="Arial" charset="0"/>
              </a:rPr>
              <a:pPr/>
              <a:t>18</a:t>
            </a:fld>
            <a:endParaRPr lang="en-GB" smtClean="0">
              <a:cs typeface="Arial" charset="0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B5C4035-9B95-4DB4-9F7C-299F70483040}" type="slidenum">
              <a:rPr lang="en-GB" smtClean="0">
                <a:cs typeface="Arial" charset="0"/>
              </a:rPr>
              <a:pPr/>
              <a:t>4</a:t>
            </a:fld>
            <a:endParaRPr lang="en-GB" smtClean="0">
              <a:cs typeface="Arial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131888" y="677863"/>
            <a:ext cx="4594225" cy="3446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1399CF8-8FEB-4CBF-BAE9-F741F459B594}" type="slidenum">
              <a:rPr lang="en-GB" smtClean="0">
                <a:cs typeface="Arial" charset="0"/>
              </a:rPr>
              <a:pPr/>
              <a:t>5</a:t>
            </a:fld>
            <a:endParaRPr lang="en-GB" smtClean="0">
              <a:cs typeface="Arial" charset="0"/>
            </a:endParaRPr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1131888" y="677863"/>
            <a:ext cx="4594225" cy="3446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55DD46C-8F00-4BC3-8150-3FA9260A8FCB}" type="slidenum">
              <a:rPr lang="en-GB" smtClean="0">
                <a:cs typeface="Arial" charset="0"/>
              </a:rPr>
              <a:pPr/>
              <a:t>6</a:t>
            </a:fld>
            <a:endParaRPr lang="en-GB" smtClean="0">
              <a:cs typeface="Arial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F3EF9C4-0AB7-44A7-8799-1C6C0B154F8A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911225" y="685800"/>
            <a:ext cx="50355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4581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 typeface="Calibri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80713" algn="l"/>
              </a:tabLst>
            </a:pPr>
            <a:r>
              <a:rPr lang="en-GB" sz="1400" smtClean="0">
                <a:latin typeface="Calibri" pitchFamily="34" charset="0"/>
              </a:rPr>
              <a:t>	Такими мы хотим видеть учащихся и выпускников начальной школы. Поэтому основную задачу начальной школы можно сформулировать следующим образом: </a:t>
            </a:r>
            <a:r>
              <a:rPr lang="en-GB" sz="1400" b="1" smtClean="0">
                <a:latin typeface="Calibri" pitchFamily="34" charset="0"/>
              </a:rPr>
              <a:t>поддерживать и развивать</a:t>
            </a:r>
            <a:r>
              <a:rPr lang="en-GB" sz="1400" smtClean="0">
                <a:latin typeface="Calibri" pitchFamily="34" charset="0"/>
              </a:rPr>
              <a:t> основные достижения дошкольного периода развития, не прерывая и не подавляя ни одну из линий, </a:t>
            </a:r>
            <a:r>
              <a:rPr lang="en-GB" sz="1400" b="1" smtClean="0">
                <a:latin typeface="Calibri" pitchFamily="34" charset="0"/>
              </a:rPr>
              <a:t>формировать на этой основе учебную самостоятельность младших школьников</a:t>
            </a:r>
            <a:r>
              <a:rPr lang="en-GB" sz="1400" smtClean="0">
                <a:latin typeface="Calibri" pitchFamily="34" charset="0"/>
              </a:rPr>
              <a:t>. Достижение этой задачи будет способствовать и успешному учению на следующей ступени. Это возможно, если учебный процесс нацелен на становление </a:t>
            </a:r>
            <a:r>
              <a:rPr lang="en-GB" sz="1400" b="1" smtClean="0">
                <a:latin typeface="Calibri" pitchFamily="34" charset="0"/>
              </a:rPr>
              <a:t>ученического сообщества</a:t>
            </a:r>
            <a:r>
              <a:rPr lang="en-GB" sz="1400" smtClean="0">
                <a:latin typeface="Calibri" pitchFamily="34" charset="0"/>
              </a:rPr>
              <a:t> – групп детей, объединяемых и объединяющихся для совместной учебной деятельности.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44F35F-0F0F-4EF7-87C9-8D454C11B8D4}" type="slidenum">
              <a:rPr lang="en-GB" smtClean="0">
                <a:cs typeface="Arial" charset="0"/>
              </a:rPr>
              <a:pPr/>
              <a:t>7</a:t>
            </a:fld>
            <a:endParaRPr lang="en-GB" smtClean="0">
              <a:cs typeface="Arial" charset="0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1131888" y="677863"/>
            <a:ext cx="4594225" cy="3446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41987C69-6E2B-48F5-84BE-F36906A4A508}" type="slidenum">
              <a:rPr lang="ru-RU" sz="1200">
                <a:solidFill>
                  <a:schemeClr val="tx1"/>
                </a:solidFill>
              </a:rPr>
              <a:pPr algn="r" defTabSz="914400"/>
              <a:t>8</a:t>
            </a:fld>
            <a:endParaRPr lang="ru-RU" sz="1200">
              <a:solidFill>
                <a:schemeClr val="tx1"/>
              </a:solidFill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lIns="91440" tIns="45720" rIns="91440" bIns="45720"/>
          <a:lstStyle/>
          <a:p>
            <a:pPr algn="ctr" defTabSz="914400" eaLnBrk="1" hangingPunct="1">
              <a:spcBef>
                <a:spcPct val="0"/>
              </a:spcBef>
              <a:buFont typeface="Times New Roman" pitchFamily="18" charset="0"/>
              <a:buChar char="•"/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327A167-BF1E-4428-A9E4-EC2F5D86B164}" type="slidenum">
              <a:rPr lang="en-GB" smtClean="0">
                <a:cs typeface="Arial" charset="0"/>
              </a:rPr>
              <a:pPr/>
              <a:t>9</a:t>
            </a:fld>
            <a:endParaRPr lang="en-GB" smtClean="0">
              <a:cs typeface="Arial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9EAC41F-3EDA-4CED-856E-144DEEA5F77A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4E0F3FA-C9A3-4928-A760-BC3A8219B03A}" type="slidenum">
              <a:rPr lang="en-GB" smtClean="0">
                <a:cs typeface="Arial" charset="0"/>
              </a:rPr>
              <a:pPr/>
              <a:t>10</a:t>
            </a:fld>
            <a:endParaRPr lang="en-GB" smtClean="0">
              <a:cs typeface="Arial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911225" y="685800"/>
            <a:ext cx="50355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CD8DF95-3D41-4F41-A0AC-C7884DC259A5}" type="slidenum">
              <a:rPr lang="en-GB" smtClean="0">
                <a:cs typeface="Arial" charset="0"/>
              </a:rPr>
              <a:pPr/>
              <a:t>11</a:t>
            </a:fld>
            <a:endParaRPr lang="en-GB" smtClean="0">
              <a:cs typeface="Arial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911225" y="685800"/>
            <a:ext cx="50355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E422B-B268-4C1D-AD70-95D6A110A3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5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5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6A013-E645-4543-9E06-054DB934D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7163E-BD55-426C-B171-92EDCD12E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EBA3D-00C9-49EB-A1EE-F8E1C966A0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F877-73E6-4AE0-AFBD-8283223F32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1425E-53E2-4C27-B077-C7220109F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F2898-B39D-4BC5-8547-1A973AE6D6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BC53B-23A2-4512-9582-306B00105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E75A-4C29-44DD-BFA1-12208786A5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08EA-974B-4402-B53F-7C2E66DC1A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F8489-F496-4A60-92ED-C4183FD831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04367-4407-4BCB-8279-78808D01C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473A47F1-C87B-4D98-BE86-71FBE2BB42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2pPr>
      <a:lvl3pPr algn="ctr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3pPr>
      <a:lvl4pPr algn="ctr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4pPr>
      <a:lvl5pPr algn="ctr" defTabSz="449263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5pPr>
      <a:lvl6pPr marL="457200" algn="ctr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6pPr>
      <a:lvl7pPr marL="914400" algn="ctr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7pPr>
      <a:lvl8pPr marL="1371600" algn="ctr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8pPr>
      <a:lvl9pPr marL="1828800" algn="ctr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CCFFFF"/>
        </a:buClr>
        <a:buSzPct val="100000"/>
        <a:buFont typeface="Arial" charset="0"/>
        <a:defRPr sz="4400">
          <a:solidFill>
            <a:srgbClr val="CCFFFF"/>
          </a:solidFill>
          <a:latin typeface="Arial" charset="0"/>
        </a:defRPr>
      </a:lvl9pPr>
    </p:titleStyle>
    <p:bodyStyle>
      <a:lvl1pPr marL="339725" indent="-339725" algn="l" defTabSz="449263" rtl="0" eaLnBrk="0" fontAlgn="base" hangingPunct="0">
        <a:lnSpc>
          <a:spcPct val="92000"/>
        </a:lnSpc>
        <a:spcBef>
          <a:spcPts val="800"/>
        </a:spcBef>
        <a:spcAft>
          <a:spcPct val="0"/>
        </a:spcAft>
        <a:buClr>
          <a:srgbClr val="FFFFFF"/>
        </a:buClr>
        <a:buSzPct val="100000"/>
        <a:buFont typeface="Arial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92000"/>
        </a:lnSpc>
        <a:spcBef>
          <a:spcPts val="700"/>
        </a:spcBef>
        <a:spcAft>
          <a:spcPct val="0"/>
        </a:spcAft>
        <a:buClr>
          <a:srgbClr val="FFFFFF"/>
        </a:buClr>
        <a:buSzPct val="100000"/>
        <a:buFont typeface="Arial" charset="0"/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2000"/>
        </a:lnSpc>
        <a:spcBef>
          <a:spcPts val="600"/>
        </a:spcBef>
        <a:spcAft>
          <a:spcPct val="0"/>
        </a:spcAft>
        <a:buClr>
          <a:srgbClr val="FFFFFF"/>
        </a:buClr>
        <a:buSzPct val="100000"/>
        <a:buFont typeface="Arial" charset="0"/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defTabSz="449263" rtl="0" fontAlgn="base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defTabSz="449263" rtl="0" fontAlgn="base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defTabSz="449263" rtl="0" fontAlgn="base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defTabSz="449263" rtl="0" fontAlgn="base">
        <a:lnSpc>
          <a:spcPct val="92000"/>
        </a:lnSpc>
        <a:spcBef>
          <a:spcPts val="500"/>
        </a:spcBef>
        <a:spcAft>
          <a:spcPct val="0"/>
        </a:spcAft>
        <a:buClr>
          <a:srgbClr val="FFFFFF"/>
        </a:buClr>
        <a:buSzPct val="100000"/>
        <a:buFont typeface="Arial" charset="0"/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../../temp/&#1055;&#1083;&#1072;&#1085;&#1080;&#1088;.&#1088;&#1077;&#1079;&#1091;&#1083;&#1100;&#1090;&#1072;&#1090;&#1099;%20&#1087;&#1088;&#1080;&#1084;&#1077;&#1088;&#1099;.do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../../../temp/&#1055;&#1083;&#1072;&#1085;&#1080;&#1088;.&#1088;&#1077;&#1079;&#1091;&#1083;&#1100;&#1090;&#1072;&#1090;&#1099;%20&#1087;&#1088;&#1080;&#1084;&#1077;&#1088;&#1099;.doc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0" y="1050925"/>
            <a:ext cx="9144000" cy="2044700"/>
          </a:xfrm>
          <a:prstGeom prst="rect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>
                <a:solidFill>
                  <a:srgbClr val="FFFFFF"/>
                </a:solidFill>
              </a:rPr>
              <a:t>ПЛАНИРУЕМЫЕ РЕЗУЛЬТАТЫ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>
                <a:solidFill>
                  <a:srgbClr val="FFFFFF"/>
                </a:solidFill>
              </a:rPr>
              <a:t>ОСВОЕНИЯ ОСНОВНОЙ ОБРАЗОВАТЕЛЬНОЙ ПРОГРАММЫ НАЧАЛЬНОГО ОБЩЕГО ОБРАЗОВАНИЯ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627313" y="5373688"/>
            <a:ext cx="6302375" cy="106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5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Т.В. Коротаева, ст</a:t>
            </a:r>
            <a:r>
              <a:rPr lang="ru-RU" sz="2000">
                <a:solidFill>
                  <a:srgbClr val="FFFFFF"/>
                </a:solidFill>
              </a:rPr>
              <a:t>.научный сотрудник</a:t>
            </a:r>
          </a:p>
          <a:p>
            <a:pPr algn="r">
              <a:spcBef>
                <a:spcPts val="5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FFFFFF"/>
                </a:solidFill>
              </a:rPr>
              <a:t>ГБОУ ДПО «Центр развития образования Пермского края»</a:t>
            </a:r>
            <a:endParaRPr lang="en-GB" sz="2000">
              <a:solidFill>
                <a:srgbClr val="FFFFFF"/>
              </a:solidFill>
            </a:endParaRPr>
          </a:p>
        </p:txBody>
      </p:sp>
      <p:pic>
        <p:nvPicPr>
          <p:cNvPr id="15363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933825"/>
            <a:ext cx="1438275" cy="220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107950" y="1071563"/>
            <a:ext cx="8928100" cy="5670550"/>
          </a:xfrm>
          <a:prstGeom prst="roundRect">
            <a:avLst>
              <a:gd name="adj" fmla="val 16667"/>
            </a:avLst>
          </a:prstGeom>
          <a:solidFill>
            <a:srgbClr val="99CCFF">
              <a:alpha val="85097"/>
            </a:srgbClr>
          </a:solidFill>
          <a:ln w="19080">
            <a:solidFill>
              <a:srgbClr val="6ECFE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01613"/>
            <a:ext cx="8299450" cy="911225"/>
          </a:xfrm>
        </p:spPr>
        <p:txBody>
          <a:bodyPr>
            <a:spAutoFit/>
          </a:bodyPr>
          <a:lstStyle/>
          <a:p>
            <a:pPr eaLnBrk="1" hangingPunct="1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smtClean="0"/>
              <a:t>Требования к личностным результатам </a:t>
            </a:r>
            <a:br>
              <a:rPr lang="en-GB" sz="2800" b="1" smtClean="0"/>
            </a:br>
            <a:r>
              <a:rPr lang="en-GB" sz="2800" b="1" smtClean="0"/>
              <a:t>освоения ООП НОО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8228012" cy="5424487"/>
          </a:xfrm>
        </p:spPr>
        <p:txBody>
          <a:bodyPr>
            <a:spAutoFit/>
          </a:bodyPr>
          <a:lstStyle/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u="sng" smtClean="0">
                <a:solidFill>
                  <a:srgbClr val="3333CC"/>
                </a:solidFill>
              </a:rPr>
              <a:t>должны отражать: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1) формирование основ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2) формирование основ национальных ценностей российского общества; 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3) становление гуманистических и демократических ценностных ориентаций; 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4) формирование целостного, социально ориентированного взгляда на мир в его органичном единстве и разнообразии природы, народов, культур и религий; 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5) формирование уважительного отношения к иному мнению, истории и культуре других народов; </a:t>
            </a:r>
          </a:p>
          <a:p>
            <a:pPr eaLnBrk="1" hangingPunct="1">
              <a:lnSpc>
                <a:spcPct val="76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6) овладение начальными навыками адаптации в динамично изменяющемся и развивающемся мире.</a:t>
            </a:r>
            <a:r>
              <a:rPr lang="en-GB" sz="2400" smtClean="0"/>
              <a:t>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107950" y="1071563"/>
            <a:ext cx="8928100" cy="5670550"/>
          </a:xfrm>
          <a:prstGeom prst="roundRect">
            <a:avLst>
              <a:gd name="adj" fmla="val 16667"/>
            </a:avLst>
          </a:prstGeom>
          <a:solidFill>
            <a:srgbClr val="99CCFF">
              <a:alpha val="85097"/>
            </a:srgbClr>
          </a:solidFill>
          <a:ln w="19080">
            <a:solidFill>
              <a:srgbClr val="6ECFE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2700"/>
            <a:ext cx="8299450" cy="911225"/>
          </a:xfrm>
        </p:spPr>
        <p:txBody>
          <a:bodyPr>
            <a:spAutoFit/>
          </a:bodyPr>
          <a:lstStyle/>
          <a:p>
            <a:pPr eaLnBrk="1" hangingPunct="1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smtClean="0"/>
              <a:t>Требования к метапредметным результатам </a:t>
            </a:r>
            <a:br>
              <a:rPr lang="en-GB" sz="2800" b="1" smtClean="0"/>
            </a:br>
            <a:r>
              <a:rPr lang="en-GB" sz="2800" b="1" smtClean="0"/>
              <a:t>освоения ООП НОО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341438"/>
            <a:ext cx="8228012" cy="4641850"/>
          </a:xfrm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Овладение способностью принимать и сохранять цели и задачи учебной деятельности, поиска средств ее осуществления;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освоение способов решения проблем творческого </a:t>
            </a:r>
            <a:br>
              <a:rPr lang="en-GB" sz="2400" smtClean="0">
                <a:solidFill>
                  <a:srgbClr val="000000"/>
                </a:solidFill>
              </a:rPr>
            </a:br>
            <a:r>
              <a:rPr lang="en-GB" sz="2400" smtClean="0">
                <a:solidFill>
                  <a:srgbClr val="000000"/>
                </a:solidFill>
              </a:rPr>
              <a:t>и поискового характера;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формирование умения планировать, контролировать </a:t>
            </a:r>
            <a:br>
              <a:rPr lang="en-GB" sz="2400" smtClean="0">
                <a:solidFill>
                  <a:srgbClr val="000000"/>
                </a:solidFill>
              </a:rPr>
            </a:br>
            <a:r>
              <a:rPr lang="en-GB" sz="2400" smtClean="0">
                <a:solidFill>
                  <a:srgbClr val="000000"/>
                </a:solidFill>
              </a:rPr>
              <a:t>и оценивать учебные действия в соответствии </a:t>
            </a:r>
            <a:br>
              <a:rPr lang="en-GB" sz="2400" smtClean="0">
                <a:solidFill>
                  <a:srgbClr val="000000"/>
                </a:solidFill>
              </a:rPr>
            </a:br>
            <a:r>
              <a:rPr lang="en-GB" sz="2400" smtClean="0">
                <a:solidFill>
                  <a:srgbClr val="000000"/>
                </a:solidFill>
              </a:rPr>
              <a:t>с поставленной задачей и условиями ее реализации; определять наиболее эффективные способы достижения результата;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smtClean="0">
                <a:solidFill>
                  <a:srgbClr val="000000"/>
                </a:solidFill>
              </a:rPr>
              <a:t>и др.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576263" y="5072063"/>
            <a:ext cx="576262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ЛИЧНОСТНЫЕ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059113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МЕТАПРЕДМЕТНЫЕ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5937250" y="1928813"/>
            <a:ext cx="2698750" cy="684212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ПРЕДМЕТНЫЕ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79388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Самоопределение: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внутренняя позиция школьника;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самоиндификация;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самоуважение и самооценка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179388" y="3584575"/>
            <a:ext cx="2519362" cy="86518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Смыслообразование: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мотивация (учебная, социальная);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границы собственного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знания и «незнания»</a:t>
            </a: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179388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Морально-этическая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ориентация: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ориентация на выполнение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моральных норм;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способность к решению моральных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проблем на основе децентрации;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оценка своих поступков</a:t>
            </a:r>
            <a:r>
              <a:rPr lang="en-GB" sz="1000" b="1">
                <a:solidFill>
                  <a:srgbClr val="EEEC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cs typeface="+mn-cs"/>
              </a:rPr>
              <a:t> 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3057525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Регулятивные: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управление своей деятельностью;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контроль и коррекция;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инициативность и самостоятельность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3059113" y="3584575"/>
            <a:ext cx="2520950" cy="719138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Коммуникативные: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речевая деятельность;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навыки сотрудничества</a:t>
            </a:r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3059113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b="1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Познавательные: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работа с информацией;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работа с учебными моделями;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использование знако-символических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средств, общих схем решения;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выполнение логических операций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сравнения, анализа, обобщения,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классификации, установления</a:t>
            </a:r>
          </a:p>
          <a:p>
            <a:pPr algn="ctr"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2" charset="0"/>
                <a:cs typeface="+mn-cs"/>
              </a:rPr>
              <a:t>аналогий, подведения под понятие</a:t>
            </a: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5940425" y="2720975"/>
            <a:ext cx="1944688" cy="514350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8132763" y="2828925"/>
            <a:ext cx="431800" cy="2524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6011863" y="2695575"/>
            <a:ext cx="17653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Основы системы</a:t>
            </a:r>
          </a:p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научных знаний</a:t>
            </a:r>
          </a:p>
        </p:txBody>
      </p:sp>
      <p:sp>
        <p:nvSpPr>
          <p:cNvPr id="35854" name="AutoShape 14"/>
          <p:cNvSpPr>
            <a:spLocks noChangeArrowheads="1"/>
          </p:cNvSpPr>
          <p:nvPr/>
        </p:nvSpPr>
        <p:spPr bwMode="auto">
          <a:xfrm>
            <a:off x="5940425" y="3343275"/>
            <a:ext cx="2055813" cy="147637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973763" y="3368675"/>
            <a:ext cx="2017712" cy="1373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Опыт «предметной» деятельности по получению,</a:t>
            </a:r>
          </a:p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преобразованию</a:t>
            </a:r>
          </a:p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и применению</a:t>
            </a:r>
          </a:p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нового знания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8172450" y="2852738"/>
            <a:ext cx="414338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РЯ</a:t>
            </a:r>
          </a:p>
        </p:txBody>
      </p:sp>
      <p:sp>
        <p:nvSpPr>
          <p:cNvPr id="35857" name="AutoShape 17"/>
          <p:cNvSpPr>
            <a:spLocks noChangeArrowheads="1"/>
          </p:cNvSpPr>
          <p:nvPr/>
        </p:nvSpPr>
        <p:spPr bwMode="auto">
          <a:xfrm>
            <a:off x="8135938" y="3198813"/>
            <a:ext cx="431800" cy="252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8135938" y="3213100"/>
            <a:ext cx="612775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ЛЧт</a:t>
            </a:r>
          </a:p>
        </p:txBody>
      </p:sp>
      <p:sp>
        <p:nvSpPr>
          <p:cNvPr id="35859" name="AutoShape 19"/>
          <p:cNvSpPr>
            <a:spLocks noChangeArrowheads="1"/>
          </p:cNvSpPr>
          <p:nvPr/>
        </p:nvSpPr>
        <p:spPr bwMode="auto">
          <a:xfrm>
            <a:off x="8132763" y="3548063"/>
            <a:ext cx="431800" cy="252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8189913" y="3573463"/>
            <a:ext cx="414337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ИЯ</a:t>
            </a:r>
          </a:p>
        </p:txBody>
      </p:sp>
      <p:sp>
        <p:nvSpPr>
          <p:cNvPr id="35861" name="AutoShape 21"/>
          <p:cNvSpPr>
            <a:spLocks noChangeArrowheads="1"/>
          </p:cNvSpPr>
          <p:nvPr/>
        </p:nvSpPr>
        <p:spPr bwMode="auto">
          <a:xfrm>
            <a:off x="8135938" y="3919538"/>
            <a:ext cx="431800" cy="252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8139113" y="3933825"/>
            <a:ext cx="536575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Мат</a:t>
            </a:r>
          </a:p>
        </p:txBody>
      </p:sp>
      <p:sp>
        <p:nvSpPr>
          <p:cNvPr id="35863" name="AutoShape 23"/>
          <p:cNvSpPr>
            <a:spLocks noChangeArrowheads="1"/>
          </p:cNvSpPr>
          <p:nvPr/>
        </p:nvSpPr>
        <p:spPr bwMode="auto">
          <a:xfrm>
            <a:off x="8132763" y="4268788"/>
            <a:ext cx="431800" cy="252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8172450" y="4264025"/>
            <a:ext cx="414338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ОМ</a:t>
            </a:r>
          </a:p>
        </p:txBody>
      </p:sp>
      <p:sp>
        <p:nvSpPr>
          <p:cNvPr id="35865" name="AutoShape 25"/>
          <p:cNvSpPr>
            <a:spLocks noChangeArrowheads="1"/>
          </p:cNvSpPr>
          <p:nvPr/>
        </p:nvSpPr>
        <p:spPr bwMode="auto">
          <a:xfrm>
            <a:off x="8132763" y="4629150"/>
            <a:ext cx="431800" cy="2524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8172450" y="4624388"/>
            <a:ext cx="576263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Муз</a:t>
            </a:r>
          </a:p>
        </p:txBody>
      </p:sp>
      <p:sp>
        <p:nvSpPr>
          <p:cNvPr id="35867" name="AutoShape 27"/>
          <p:cNvSpPr>
            <a:spLocks noChangeArrowheads="1"/>
          </p:cNvSpPr>
          <p:nvPr/>
        </p:nvSpPr>
        <p:spPr bwMode="auto">
          <a:xfrm>
            <a:off x="8132763" y="4953000"/>
            <a:ext cx="431800" cy="2524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8172450" y="4964113"/>
            <a:ext cx="576263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ИЗО</a:t>
            </a:r>
          </a:p>
        </p:txBody>
      </p:sp>
      <p:sp>
        <p:nvSpPr>
          <p:cNvPr id="35869" name="AutoShape 29"/>
          <p:cNvSpPr>
            <a:spLocks noChangeArrowheads="1"/>
          </p:cNvSpPr>
          <p:nvPr/>
        </p:nvSpPr>
        <p:spPr bwMode="auto">
          <a:xfrm>
            <a:off x="8123238" y="5276850"/>
            <a:ext cx="431800" cy="2524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8134350" y="5291138"/>
            <a:ext cx="576263" cy="24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Тех</a:t>
            </a:r>
          </a:p>
        </p:txBody>
      </p:sp>
      <p:sp>
        <p:nvSpPr>
          <p:cNvPr id="35871" name="AutoShape 31"/>
          <p:cNvSpPr>
            <a:spLocks noChangeArrowheads="1"/>
          </p:cNvSpPr>
          <p:nvPr/>
        </p:nvSpPr>
        <p:spPr bwMode="auto">
          <a:xfrm>
            <a:off x="8132763" y="5637213"/>
            <a:ext cx="431800" cy="2524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8124825" y="5632450"/>
            <a:ext cx="576263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000" b="1">
                <a:solidFill>
                  <a:srgbClr val="000000"/>
                </a:solidFill>
                <a:latin typeface="Calibri" pitchFamily="34" charset="0"/>
              </a:rPr>
              <a:t>Физ</a:t>
            </a:r>
          </a:p>
        </p:txBody>
      </p:sp>
      <p:sp>
        <p:nvSpPr>
          <p:cNvPr id="35873" name="AutoShape 33"/>
          <p:cNvSpPr>
            <a:spLocks noChangeArrowheads="1"/>
          </p:cNvSpPr>
          <p:nvPr/>
        </p:nvSpPr>
        <p:spPr bwMode="auto">
          <a:xfrm>
            <a:off x="6500813" y="4786313"/>
            <a:ext cx="1022350" cy="357187"/>
          </a:xfrm>
          <a:prstGeom prst="downArrow">
            <a:avLst>
              <a:gd name="adj1" fmla="val 50000"/>
              <a:gd name="adj2" fmla="val 51986"/>
            </a:avLst>
          </a:prstGeom>
          <a:solidFill>
            <a:srgbClr val="DCE6F2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5976938" y="5143500"/>
            <a:ext cx="2124075" cy="946150"/>
          </a:xfrm>
          <a:prstGeom prst="rect">
            <a:avLst/>
          </a:prstGeom>
          <a:solidFill>
            <a:srgbClr val="DCE6F2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Предметные </a:t>
            </a:r>
            <a:br>
              <a:rPr lang="en-GB" sz="1400" b="1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и метапредметные действия с учебным материалом</a:t>
            </a:r>
            <a:r>
              <a:rPr lang="en-GB" sz="1400" b="1">
                <a:solidFill>
                  <a:srgbClr val="EEECE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1042988" y="260350"/>
            <a:ext cx="6624637" cy="912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96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CCFFFF"/>
                </a:solidFill>
              </a:rPr>
              <a:t>Планируемые результаты:</a:t>
            </a:r>
          </a:p>
          <a:p>
            <a:pPr algn="ctr">
              <a:lnSpc>
                <a:spcPct val="96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CCFFFF"/>
                </a:solidFill>
              </a:rPr>
              <a:t>три основные группы результатов</a:t>
            </a:r>
          </a:p>
        </p:txBody>
      </p:sp>
      <p:pic>
        <p:nvPicPr>
          <p:cNvPr id="35876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6547900" y="-85434488"/>
            <a:ext cx="242239800" cy="17772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6425" cy="923925"/>
          </a:xfrm>
        </p:spPr>
        <p:txBody>
          <a:bodyPr/>
          <a:lstStyle/>
          <a:p>
            <a:r>
              <a:rPr lang="ru-RU" sz="3200" b="1" smtClean="0"/>
              <a:t>Чему и как учиться и учить в 21м веке: международный контекст и Россия</a:t>
            </a:r>
            <a:endParaRPr lang="ru-RU" sz="3200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1312863"/>
            <a:ext cx="3097212" cy="52847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15000"/>
              </a:spcBef>
            </a:pPr>
            <a:r>
              <a:rPr lang="ru-RU" sz="1800" b="1" smtClean="0">
                <a:solidFill>
                  <a:srgbClr val="FFFF00"/>
                </a:solidFill>
              </a:rPr>
              <a:t>Инновационная практика обучения</a:t>
            </a:r>
            <a:r>
              <a:rPr lang="ru-RU" sz="1800" smtClean="0">
                <a:solidFill>
                  <a:srgbClr val="FFFF00"/>
                </a:solidFill>
              </a:rPr>
              <a:t>…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личностно-центриро-ванное обучение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smtClean="0"/>
              <a:t>проекты, сотрудничество, самостоятельное приобретение знаний, саморегуляция, персонификация, индивидуализация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… выход за пределы класса, школы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smtClean="0"/>
              <a:t>междисциплинарность, глобальное мышление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… интеграция ИКТ в преподавание и учение</a:t>
            </a: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3059113" y="1341438"/>
            <a:ext cx="2881312" cy="5183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sz="2000" b="1">
                <a:solidFill>
                  <a:srgbClr val="FFFF00"/>
                </a:solidFill>
              </a:rPr>
              <a:t>Навыки 21-го века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b="1">
                <a:solidFill>
                  <a:srgbClr val="FFFFFF"/>
                </a:solidFill>
              </a:rPr>
              <a:t>…включают: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Приобретение знаний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Сотрудничество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Решение проблем и инновационность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Использование ИКТ для обучения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Развернутая коммуникация 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Самостоятельное планирование своей работы учащимися, мониторинг индиви- дуального прогресса в учении</a:t>
            </a:r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5795963" y="1341438"/>
            <a:ext cx="3168650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sz="2000" b="1">
                <a:solidFill>
                  <a:srgbClr val="FFFF00"/>
                </a:solidFill>
              </a:rPr>
              <a:t>Россия: ФГОС - 2009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1" smtClean="0"/>
              <a:t>Требования стандарта к личностным и метапредметным результатам</a:t>
            </a:r>
            <a:endParaRPr lang="ru-RU" sz="2800" smtClean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400" b="1" u="sng" smtClean="0"/>
              <a:t>Задание 1</a:t>
            </a:r>
            <a:endParaRPr lang="ru-RU" sz="2400" b="1" smtClean="0"/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400" b="1" u="sng" smtClean="0"/>
              <a:t>(для работы в паре; время выполнения 5 минут)</a:t>
            </a:r>
            <a:endParaRPr lang="ru-RU" sz="2400" smtClean="0"/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400" b="1" smtClean="0"/>
              <a:t>Прочитайте статьи 9 – 11 раздела II стандарта начального общего образования (раздаточные материалы) и попробуйте сгруппировать эти результаты, ориентируясь на формирование  «навыков 21 века».</a:t>
            </a:r>
            <a:endParaRPr lang="ru-RU" sz="2400" smtClean="0"/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400" b="1" smtClean="0"/>
              <a:t>Какие группы у вас получились? Укажите их название и номера относящихся к каждой группе личностных и метапредметных результатов. </a:t>
            </a:r>
            <a:endParaRPr lang="ru-RU" sz="2400" smtClean="0"/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770275" y="-85501163"/>
            <a:ext cx="242239800" cy="17772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6425" cy="923925"/>
          </a:xfrm>
        </p:spPr>
        <p:txBody>
          <a:bodyPr/>
          <a:lstStyle/>
          <a:p>
            <a:r>
              <a:rPr lang="ru-RU" sz="3200" b="1" smtClean="0"/>
              <a:t>Чему и как учиться и учить в 21м веке: международный контекст и Россия</a:t>
            </a:r>
            <a:endParaRPr lang="ru-RU" sz="3200" smtClean="0"/>
          </a:p>
        </p:txBody>
      </p:sp>
      <p:sp>
        <p:nvSpPr>
          <p:cNvPr id="3993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1312863"/>
            <a:ext cx="3097212" cy="52847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15000"/>
              </a:spcBef>
            </a:pPr>
            <a:r>
              <a:rPr lang="ru-RU" sz="1800" b="1" smtClean="0">
                <a:solidFill>
                  <a:srgbClr val="FFFF00"/>
                </a:solidFill>
              </a:rPr>
              <a:t>Инновационная практика обучения</a:t>
            </a:r>
            <a:r>
              <a:rPr lang="ru-RU" sz="1800" smtClean="0">
                <a:solidFill>
                  <a:srgbClr val="FFFF00"/>
                </a:solidFill>
              </a:rPr>
              <a:t>…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личностно-центриро-ванное обучение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smtClean="0"/>
              <a:t>проекты, сотрудничество, самостоятельное приобретение знаний, саморегуляция, персонификация, индивидуализация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… выход за пределы класса, школы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smtClean="0"/>
              <a:t>междисциплинарность, глобальное мышление</a:t>
            </a:r>
          </a:p>
          <a:p>
            <a:pPr>
              <a:lnSpc>
                <a:spcPct val="100000"/>
              </a:lnSpc>
              <a:spcBef>
                <a:spcPct val="15000"/>
              </a:spcBef>
              <a:buFontTx/>
              <a:buChar char="-"/>
            </a:pPr>
            <a:r>
              <a:rPr lang="ru-RU" sz="1800" b="1" smtClean="0"/>
              <a:t>… интеграция ИКТ в преподавание и учение</a:t>
            </a:r>
          </a:p>
        </p:txBody>
      </p:sp>
      <p:sp>
        <p:nvSpPr>
          <p:cNvPr id="39939" name="Rectangle 6"/>
          <p:cNvSpPr>
            <a:spLocks noChangeArrowheads="1"/>
          </p:cNvSpPr>
          <p:nvPr/>
        </p:nvSpPr>
        <p:spPr bwMode="auto">
          <a:xfrm>
            <a:off x="3059113" y="1341438"/>
            <a:ext cx="2881312" cy="5183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sz="2000" b="1">
                <a:solidFill>
                  <a:srgbClr val="FFFF00"/>
                </a:solidFill>
              </a:rPr>
              <a:t>Навыки 21-го века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b="1">
                <a:solidFill>
                  <a:srgbClr val="FFFFFF"/>
                </a:solidFill>
              </a:rPr>
              <a:t>…включают: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Приобретение знаний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Сотрудничество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Решение проблем и инновационность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Использование ИКТ для обучения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Развернутая коммуникация </a:t>
            </a:r>
          </a:p>
          <a:p>
            <a:pPr marL="339725" indent="-339725" eaLnBrk="0" hangingPunct="0">
              <a:spcBef>
                <a:spcPct val="25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Самостоятельное планирование своей работы учащимися, мониторинг индиви- дуального прогресса в учении</a:t>
            </a: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5795963" y="1341438"/>
            <a:ext cx="3168650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 sz="2000" b="1">
                <a:solidFill>
                  <a:srgbClr val="FFFF00"/>
                </a:solidFill>
              </a:rPr>
              <a:t>Россия: ФГОС - 2009</a:t>
            </a:r>
            <a:r>
              <a:rPr lang="ru-RU" b="1">
                <a:solidFill>
                  <a:srgbClr val="FFFFFF"/>
                </a:solidFill>
              </a:rPr>
              <a:t> …требования:</a:t>
            </a:r>
            <a:r>
              <a:rPr lang="ru-RU">
                <a:solidFill>
                  <a:srgbClr val="FFFFFF"/>
                </a:solidFill>
              </a:rPr>
              <a:t> 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Личностный смысл учения и рефлексия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Ценностно-смысловые установки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Сотрудничество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Коммуникация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Решение творческих и поисковых проблем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Использование ИКТ для обучения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Самоорганизация и саморегуляция</a:t>
            </a:r>
          </a:p>
          <a:p>
            <a:pPr marL="339725" indent="-339725" eaLnBrk="0" hangingPunct="0">
              <a:spcBef>
                <a:spcPct val="20000"/>
              </a:spcBef>
              <a:buClr>
                <a:srgbClr val="FFFFFF"/>
              </a:buClr>
              <a:buSzPct val="100000"/>
              <a:buFont typeface="Arial" charset="0"/>
              <a:buChar char="•"/>
            </a:pPr>
            <a:r>
              <a:rPr lang="ru-RU">
                <a:solidFill>
                  <a:srgbClr val="FFFFFF"/>
                </a:solidFill>
              </a:rPr>
              <a:t>Приобретение и интеграция знаний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1"/>
          <p:cNvSpPr>
            <a:spLocks noChangeArrowheads="1"/>
          </p:cNvSpPr>
          <p:nvPr/>
        </p:nvSpPr>
        <p:spPr bwMode="auto">
          <a:xfrm>
            <a:off x="395288" y="1376363"/>
            <a:ext cx="8208962" cy="3603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  <a:latin typeface="Tahoma" pitchFamily="34" charset="0"/>
              </a:rPr>
              <a:t>Концепция и Требования стандарта: общая идеология и рамки</a:t>
            </a:r>
          </a:p>
        </p:txBody>
      </p:sp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4032250" y="1844675"/>
            <a:ext cx="1116013" cy="7207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 rot="10800000" flipV="1">
            <a:off x="219075" y="3109913"/>
            <a:ext cx="2808288" cy="684212"/>
          </a:xfrm>
          <a:prstGeom prst="rect">
            <a:avLst/>
          </a:prstGeom>
          <a:solidFill>
            <a:srgbClr val="66FF99"/>
          </a:solidFill>
          <a:ln w="9360">
            <a:solidFill>
              <a:srgbClr val="003366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  <a:latin typeface="Tahoma" pitchFamily="34" charset="0"/>
              </a:rPr>
              <a:t>Планируемые результаты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71438" y="2239963"/>
            <a:ext cx="1152525" cy="504825"/>
          </a:xfrm>
          <a:prstGeom prst="wedgeEllipseCallout">
            <a:avLst>
              <a:gd name="adj1" fmla="val 30852"/>
              <a:gd name="adj2" fmla="val 122644"/>
            </a:avLst>
          </a:prstGeom>
          <a:noFill/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1655763" y="2168525"/>
            <a:ext cx="1728787" cy="576263"/>
          </a:xfrm>
          <a:prstGeom prst="wedgeEllipseCallout">
            <a:avLst>
              <a:gd name="adj1" fmla="val -23278"/>
              <a:gd name="adj2" fmla="val 115838"/>
            </a:avLst>
          </a:prstGeom>
          <a:noFill/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42875" y="2239963"/>
            <a:ext cx="1008063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Специфика</a:t>
            </a:r>
          </a:p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ступени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1655763" y="2168525"/>
            <a:ext cx="1728787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Специфика предметной области</a:t>
            </a:r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>
            <a:off x="3455988" y="2744788"/>
            <a:ext cx="2160587" cy="15827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5E765E"/>
              </a:gs>
              <a:gs pos="50000">
                <a:srgbClr val="CCFFCC"/>
              </a:gs>
              <a:gs pos="100000">
                <a:srgbClr val="5E765E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i="1">
                <a:solidFill>
                  <a:srgbClr val="000000"/>
                </a:solidFill>
                <a:latin typeface="Tahoma" pitchFamily="34" charset="0"/>
              </a:rPr>
              <a:t>Образовательный</a:t>
            </a:r>
          </a:p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i="1">
                <a:solidFill>
                  <a:srgbClr val="000000"/>
                </a:solidFill>
                <a:latin typeface="Tahoma" pitchFamily="34" charset="0"/>
              </a:rPr>
              <a:t>процесс</a:t>
            </a:r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3095625" y="3463925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rgbClr val="CC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5688013" y="3463925"/>
            <a:ext cx="287337" cy="215900"/>
          </a:xfrm>
          <a:prstGeom prst="leftArrow">
            <a:avLst>
              <a:gd name="adj1" fmla="val 50000"/>
              <a:gd name="adj2" fmla="val 33272"/>
            </a:avLst>
          </a:prstGeom>
          <a:solidFill>
            <a:srgbClr val="CC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 rot="10800000" flipV="1">
            <a:off x="6088063" y="2930525"/>
            <a:ext cx="2808287" cy="395288"/>
          </a:xfrm>
          <a:prstGeom prst="rect">
            <a:avLst/>
          </a:prstGeom>
          <a:solidFill>
            <a:srgbClr val="CCFFCC"/>
          </a:solidFill>
          <a:ln w="9360">
            <a:solidFill>
              <a:srgbClr val="003366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  <a:latin typeface="Tahoma" pitchFamily="34" charset="0"/>
              </a:rPr>
              <a:t>Система оценки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 rot="10800000" flipV="1">
            <a:off x="6051550" y="3355975"/>
            <a:ext cx="2808288" cy="396875"/>
          </a:xfrm>
          <a:prstGeom prst="rect">
            <a:avLst/>
          </a:prstGeom>
          <a:solidFill>
            <a:srgbClr val="CCFFCC"/>
          </a:solidFill>
          <a:ln w="9360">
            <a:solidFill>
              <a:srgbClr val="003366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0000"/>
                </a:solidFill>
                <a:latin typeface="Tahoma" pitchFamily="34" charset="0"/>
              </a:rPr>
              <a:t>Общие подходы, модели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 rot="10800000" flipV="1">
            <a:off x="6088063" y="3792538"/>
            <a:ext cx="2808287" cy="360362"/>
          </a:xfrm>
          <a:prstGeom prst="rect">
            <a:avLst/>
          </a:prstGeom>
          <a:solidFill>
            <a:srgbClr val="CCFFCC"/>
          </a:solidFill>
          <a:ln w="9360">
            <a:solidFill>
              <a:srgbClr val="003366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000000"/>
                </a:solidFill>
                <a:latin typeface="Tahoma" pitchFamily="34" charset="0"/>
              </a:rPr>
              <a:t>Инструментарий</a:t>
            </a: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287338" y="4508500"/>
            <a:ext cx="8605837" cy="828675"/>
          </a:xfrm>
          <a:prstGeom prst="rect">
            <a:avLst/>
          </a:prstGeom>
          <a:solidFill>
            <a:srgbClr val="CC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>
                <a:solidFill>
                  <a:srgbClr val="000000"/>
                </a:solidFill>
              </a:rPr>
              <a:t>операционализированный перечень планируемых результатов</a:t>
            </a:r>
            <a:r>
              <a:rPr lang="en-GB">
                <a:solidFill>
                  <a:srgbClr val="000000"/>
                </a:solidFill>
              </a:rPr>
              <a:t>:</a:t>
            </a:r>
          </a:p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i="1">
                <a:solidFill>
                  <a:srgbClr val="000000"/>
                </a:solidFill>
              </a:rPr>
              <a:t>умения, характеризующие достижение данного планируемого результата;</a:t>
            </a:r>
          </a:p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i="1">
                <a:solidFill>
                  <a:srgbClr val="000000"/>
                </a:solidFill>
              </a:rPr>
              <a:t>примеры заданий, иллюстрирующие особенности оценки его достижения</a:t>
            </a:r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>
            <a:off x="7451725" y="4148138"/>
            <a:ext cx="215900" cy="396875"/>
          </a:xfrm>
          <a:prstGeom prst="upArrow">
            <a:avLst>
              <a:gd name="adj1" fmla="val 50000"/>
              <a:gd name="adj2" fmla="val 45956"/>
            </a:avLst>
          </a:prstGeom>
          <a:solidFill>
            <a:srgbClr val="CC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76" name="AutoShape 16"/>
          <p:cNvSpPr>
            <a:spLocks noChangeArrowheads="1"/>
          </p:cNvSpPr>
          <p:nvPr/>
        </p:nvSpPr>
        <p:spPr bwMode="auto">
          <a:xfrm>
            <a:off x="1511300" y="4149725"/>
            <a:ext cx="215900" cy="396875"/>
          </a:xfrm>
          <a:prstGeom prst="upArrow">
            <a:avLst>
              <a:gd name="adj1" fmla="val 50000"/>
              <a:gd name="adj2" fmla="val 45956"/>
            </a:avLst>
          </a:prstGeom>
          <a:solidFill>
            <a:srgbClr val="CC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77" name="AutoShape 17"/>
          <p:cNvSpPr>
            <a:spLocks noChangeArrowheads="1"/>
          </p:cNvSpPr>
          <p:nvPr/>
        </p:nvSpPr>
        <p:spPr bwMode="auto">
          <a:xfrm>
            <a:off x="250825" y="5408613"/>
            <a:ext cx="8713788" cy="12954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ПРОЕКТИРОВАНИЕ, РЕАЛИЗАЦИЯ и ОЦЕНКА достижения</a:t>
            </a:r>
          </a:p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 i="1">
                <a:solidFill>
                  <a:srgbClr val="000000"/>
                </a:solidFill>
                <a:latin typeface="Tahoma" pitchFamily="34" charset="0"/>
              </a:rPr>
              <a:t>предметных</a:t>
            </a: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, </a:t>
            </a:r>
            <a:r>
              <a:rPr lang="en-GB" sz="2000" b="1" i="1">
                <a:solidFill>
                  <a:srgbClr val="000000"/>
                </a:solidFill>
                <a:latin typeface="Tahoma" pitchFamily="34" charset="0"/>
              </a:rPr>
              <a:t>метапредметых</a:t>
            </a: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 и </a:t>
            </a:r>
            <a:r>
              <a:rPr lang="en-GB" sz="2000" b="1" i="1">
                <a:solidFill>
                  <a:srgbClr val="000000"/>
                </a:solidFill>
                <a:latin typeface="Tahoma" pitchFamily="34" charset="0"/>
              </a:rPr>
              <a:t>личностных</a:t>
            </a: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 результатов</a:t>
            </a:r>
          </a:p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в </a:t>
            </a:r>
            <a:r>
              <a:rPr lang="en-GB" sz="2000" u="sng">
                <a:solidFill>
                  <a:srgbClr val="000000"/>
                </a:solidFill>
                <a:latin typeface="Tahoma" pitchFamily="34" charset="0"/>
              </a:rPr>
              <a:t>текущем</a:t>
            </a: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 процессе, при </a:t>
            </a:r>
            <a:r>
              <a:rPr lang="en-GB" sz="2000" b="1">
                <a:solidFill>
                  <a:srgbClr val="000000"/>
                </a:solidFill>
                <a:latin typeface="Tahoma" pitchFamily="34" charset="0"/>
              </a:rPr>
              <a:t>итоговой оценке</a:t>
            </a: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, в ходе аттестации</a:t>
            </a:r>
          </a:p>
          <a:p>
            <a:pPr algn="ctr">
              <a:buClr>
                <a:srgbClr val="000099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Tahoma" pitchFamily="34" charset="0"/>
              </a:rPr>
              <a:t>педагогов, аккредитации ОУ, при оценке качества образования</a:t>
            </a:r>
          </a:p>
        </p:txBody>
      </p:sp>
      <p:sp>
        <p:nvSpPr>
          <p:cNvPr id="31762" name="AutoShape 18"/>
          <p:cNvSpPr>
            <a:spLocks noChangeArrowheads="1"/>
          </p:cNvSpPr>
          <p:nvPr/>
        </p:nvSpPr>
        <p:spPr bwMode="auto">
          <a:xfrm>
            <a:off x="0" y="0"/>
            <a:ext cx="8928100" cy="900113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440">
            <a:solidFill>
              <a:srgbClr val="000099"/>
            </a:solidFill>
            <a:miter lim="800000"/>
            <a:headEnd/>
            <a:tailEnd/>
          </a:ln>
          <a:effectLst>
            <a:outerShdw dist="107933" dir="2700000" algn="ctr" rotWithShape="0">
              <a:srgbClr val="003366">
                <a:alpha val="50027"/>
              </a:srgbClr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Планируемые результаты и оценка</a:t>
            </a:r>
          </a:p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их достижения: место и роль разработки</a:t>
            </a:r>
          </a:p>
        </p:txBody>
      </p:sp>
      <p:sp>
        <p:nvSpPr>
          <p:cNvPr id="40979" name="AutoShape 19"/>
          <p:cNvSpPr>
            <a:spLocks noChangeArrowheads="1"/>
          </p:cNvSpPr>
          <p:nvPr/>
        </p:nvSpPr>
        <p:spPr bwMode="auto">
          <a:xfrm>
            <a:off x="7272338" y="1916113"/>
            <a:ext cx="1728787" cy="576262"/>
          </a:xfrm>
          <a:prstGeom prst="wedgeEllipseCallout">
            <a:avLst>
              <a:gd name="adj1" fmla="val -26769"/>
              <a:gd name="adj2" fmla="val 133472"/>
            </a:avLst>
          </a:prstGeom>
          <a:noFill/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7272338" y="1916113"/>
            <a:ext cx="1728787" cy="641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Специфика</a:t>
            </a:r>
          </a:p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объекта и предмета</a:t>
            </a:r>
          </a:p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оценки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5651500" y="2024063"/>
            <a:ext cx="1511300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Требования</a:t>
            </a:r>
          </a:p>
          <a:p>
            <a:pPr algn="ctr"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i="1">
                <a:solidFill>
                  <a:srgbClr val="FFFFFF"/>
                </a:solidFill>
                <a:latin typeface="Tahoma" pitchFamily="34" charset="0"/>
              </a:rPr>
              <a:t>теории измерений</a:t>
            </a:r>
          </a:p>
        </p:txBody>
      </p:sp>
      <p:sp>
        <p:nvSpPr>
          <p:cNvPr id="40982" name="AutoShape 22"/>
          <p:cNvSpPr>
            <a:spLocks noChangeArrowheads="1"/>
          </p:cNvSpPr>
          <p:nvPr/>
        </p:nvSpPr>
        <p:spPr bwMode="auto">
          <a:xfrm>
            <a:off x="5651500" y="1989138"/>
            <a:ext cx="1441450" cy="611187"/>
          </a:xfrm>
          <a:prstGeom prst="wedgeEllipseCallout">
            <a:avLst>
              <a:gd name="adj1" fmla="val 35352"/>
              <a:gd name="adj2" fmla="val 109222"/>
            </a:avLst>
          </a:prstGeom>
          <a:noFill/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334963"/>
            <a:ext cx="8713787" cy="1146175"/>
          </a:xfrm>
          <a:solidFill>
            <a:srgbClr val="3333CC"/>
          </a:solidFill>
        </p:spPr>
        <p:txBody>
          <a:bodyPr>
            <a:spAutoFit/>
          </a:bodyPr>
          <a:lstStyle/>
          <a:p>
            <a:pPr eaLnBrk="1" hangingPunct="1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Уровневый подход в оценке достижения планируемых результатов</a:t>
            </a:r>
            <a:r>
              <a:rPr lang="en-GB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420938"/>
            <a:ext cx="8569325" cy="1068387"/>
          </a:xfrm>
        </p:spPr>
        <p:txBody>
          <a:bodyPr>
            <a:spAutoFit/>
          </a:bodyPr>
          <a:lstStyle/>
          <a:p>
            <a:pPr eaLnBrk="1" hangingPunct="1">
              <a:lnSpc>
                <a:spcPct val="96000"/>
              </a:lnSpc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smtClean="0">
                <a:solidFill>
                  <a:srgbClr val="CC0000"/>
                </a:solidFill>
              </a:rPr>
              <a:t>«Выпускник научится»</a:t>
            </a:r>
            <a:r>
              <a:rPr lang="en-GB" sz="2000" b="1" smtClean="0">
                <a:solidFill>
                  <a:srgbClr val="0000CC"/>
                </a:solidFill>
              </a:rPr>
              <a:t>                                    </a:t>
            </a:r>
            <a:r>
              <a:rPr lang="en-GB" sz="2000" b="1" smtClean="0">
                <a:solidFill>
                  <a:srgbClr val="CC0000"/>
                </a:solidFill>
              </a:rPr>
              <a:t>«Выпускник получит</a:t>
            </a:r>
            <a:r>
              <a:rPr lang="en-GB" sz="2000" b="1" smtClean="0">
                <a:solidFill>
                  <a:srgbClr val="0000CC"/>
                </a:solidFill>
              </a:rPr>
              <a:t> 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smtClean="0"/>
              <a:t>(базовый уровень)</a:t>
            </a:r>
            <a:r>
              <a:rPr lang="en-GB" sz="2000" b="1" smtClean="0">
                <a:solidFill>
                  <a:srgbClr val="0000CC"/>
                </a:solidFill>
              </a:rPr>
              <a:t>                                   </a:t>
            </a:r>
            <a:r>
              <a:rPr lang="en-GB" sz="2000" b="1" smtClean="0">
                <a:solidFill>
                  <a:srgbClr val="CC0000"/>
                </a:solidFill>
              </a:rPr>
              <a:t>возможность научиться»</a:t>
            </a:r>
          </a:p>
          <a:p>
            <a:pPr eaLnBrk="1" hangingPunct="1">
              <a:lnSpc>
                <a:spcPct val="55000"/>
              </a:lnSpc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smtClean="0"/>
              <a:t>                                                                           (повышенный уровень)</a:t>
            </a:r>
            <a:r>
              <a:rPr lang="en-GB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395288" y="1412875"/>
            <a:ext cx="733425" cy="1079500"/>
          </a:xfrm>
          <a:prstGeom prst="curvedRightArrow">
            <a:avLst>
              <a:gd name="adj1" fmla="val 28620"/>
              <a:gd name="adj2" fmla="val 58602"/>
              <a:gd name="adj3" fmla="val 33333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7583488" y="1412875"/>
            <a:ext cx="733425" cy="1079500"/>
          </a:xfrm>
          <a:prstGeom prst="curvedLeftArrow">
            <a:avLst>
              <a:gd name="adj1" fmla="val 28620"/>
              <a:gd name="adj2" fmla="val 58602"/>
              <a:gd name="adj3" fmla="val 66667"/>
            </a:avLst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79388" y="3644900"/>
            <a:ext cx="4033837" cy="2806700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>
                <a:solidFill>
                  <a:srgbClr val="FFFFFF"/>
                </a:solidFill>
              </a:rPr>
              <a:t>Цели, </a:t>
            </a:r>
            <a:r>
              <a:rPr lang="en-GB" sz="2000">
                <a:solidFill>
                  <a:srgbClr val="FFFFFF"/>
                </a:solidFill>
              </a:rPr>
              <a:t>характеризующие систему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 учебных действий в отношении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 опорного учебного материала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4643438" y="3644900"/>
            <a:ext cx="4321175" cy="2879725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>
                <a:solidFill>
                  <a:srgbClr val="FFFFFF"/>
                </a:solidFill>
              </a:rPr>
              <a:t>Цели, </a:t>
            </a:r>
            <a:r>
              <a:rPr lang="en-GB" sz="2000">
                <a:solidFill>
                  <a:srgbClr val="FFFFFF"/>
                </a:solidFill>
              </a:rPr>
              <a:t>характеризующие систему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 учебных действий в отношении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 знаний, умений, навыков,</a:t>
            </a:r>
          </a:p>
          <a:p>
            <a:pPr algn="ctr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FFFFFF"/>
                </a:solidFill>
              </a:rPr>
              <a:t> расширяющих и углубляющих</a:t>
            </a:r>
          </a:p>
          <a:p>
            <a:pPr algn="ctr"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CC"/>
                </a:solidFill>
              </a:rPr>
              <a:t> опорную систему, или</a:t>
            </a:r>
          </a:p>
          <a:p>
            <a:pPr algn="ctr"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CC"/>
                </a:solidFill>
              </a:rPr>
              <a:t> выступающих как пропедевтика</a:t>
            </a:r>
          </a:p>
          <a:p>
            <a:pPr algn="ctr"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CC"/>
                </a:solidFill>
              </a:rPr>
              <a:t> для дальнейшего изучения </a:t>
            </a:r>
          </a:p>
          <a:p>
            <a:pPr algn="ctr"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CC"/>
                </a:solidFill>
              </a:rPr>
              <a:t>данного предмета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0" y="152400"/>
            <a:ext cx="8891588" cy="828675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440">
            <a:solidFill>
              <a:srgbClr val="000099"/>
            </a:solidFill>
            <a:miter lim="800000"/>
            <a:headEnd/>
            <a:tailEnd/>
          </a:ln>
          <a:effectLst>
            <a:outerShdw dist="107933" dir="2700000" algn="ctr" rotWithShape="0">
              <a:srgbClr val="003366">
                <a:alpha val="50027"/>
              </a:srgbClr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Планируемые результаты и оценка их</a:t>
            </a:r>
          </a:p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достижения: сферы ответственности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89025"/>
            <a:ext cx="9145588" cy="5768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7667625" y="3897313"/>
            <a:ext cx="1368425" cy="1044575"/>
          </a:xfrm>
          <a:prstGeom prst="wedgeRoundRectCallout">
            <a:avLst>
              <a:gd name="adj1" fmla="val -387241"/>
              <a:gd name="adj2" fmla="val -27657"/>
              <a:gd name="adj3" fmla="val 16667"/>
            </a:avLst>
          </a:prstGeom>
          <a:gradFill rotWithShape="0">
            <a:gsLst>
              <a:gs pos="0">
                <a:srgbClr val="CCFFCC"/>
              </a:gs>
              <a:gs pos="100000">
                <a:srgbClr val="B2B2B2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559675" y="4113213"/>
            <a:ext cx="1584325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>
                <a:srgbClr val="66CC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66CCFF"/>
                </a:solidFill>
              </a:rPr>
              <a:t>Выпускник,</a:t>
            </a:r>
            <a:r>
              <a:rPr lang="en-GB">
                <a:solidFill>
                  <a:srgbClr val="FFFFFF"/>
                </a:solidFill>
              </a:rPr>
              <a:t> </a:t>
            </a:r>
            <a:r>
              <a:rPr lang="en-GB" b="1">
                <a:solidFill>
                  <a:srgbClr val="66CCFF"/>
                </a:solidFill>
              </a:rPr>
              <a:t>педагог, ОУ; 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179388" y="4400550"/>
            <a:ext cx="1044575" cy="971550"/>
          </a:xfrm>
          <a:prstGeom prst="wedgeRoundRectCallout">
            <a:avLst>
              <a:gd name="adj1" fmla="val 164588"/>
              <a:gd name="adj2" fmla="val 18954"/>
              <a:gd name="adj3" fmla="val 16667"/>
            </a:avLst>
          </a:prstGeom>
          <a:gradFill rotWithShape="0">
            <a:gsLst>
              <a:gs pos="0">
                <a:srgbClr val="B2B2B2"/>
              </a:gs>
              <a:gs pos="50000">
                <a:srgbClr val="CCECFF"/>
              </a:gs>
              <a:gs pos="100000">
                <a:srgbClr val="B2B2B2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42875" y="4400550"/>
            <a:ext cx="1150938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8000"/>
                </a:solidFill>
              </a:rPr>
              <a:t>Чему</a:t>
            </a:r>
          </a:p>
          <a:p>
            <a:pPr algn="ctr" eaLnBrk="0" hangingPunct="0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8000"/>
                </a:solidFill>
              </a:rPr>
              <a:t>учить</a:t>
            </a: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7704138" y="2276475"/>
            <a:ext cx="1439862" cy="539750"/>
          </a:xfrm>
          <a:prstGeom prst="wedgeRoundRectCallout">
            <a:avLst>
              <a:gd name="adj1" fmla="val -144046"/>
              <a:gd name="adj2" fmla="val 76176"/>
              <a:gd name="adj3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B2B2B2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 i="1">
                <a:solidFill>
                  <a:srgbClr val="000099"/>
                </a:solidFill>
              </a:rPr>
              <a:t>система</a:t>
            </a:r>
          </a:p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 i="1">
                <a:solidFill>
                  <a:srgbClr val="000099"/>
                </a:solidFill>
              </a:rPr>
              <a:t>образования: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7704138" y="5661025"/>
            <a:ext cx="1439862" cy="576263"/>
          </a:xfrm>
          <a:prstGeom prst="wedgeRoundRectCallout">
            <a:avLst>
              <a:gd name="adj1" fmla="val -306338"/>
              <a:gd name="adj2" fmla="val -80028"/>
              <a:gd name="adj3" fmla="val 16667"/>
            </a:avLst>
          </a:prstGeom>
          <a:gradFill rotWithShape="0">
            <a:gsLst>
              <a:gs pos="0">
                <a:srgbClr val="FFFFCC"/>
              </a:gs>
              <a:gs pos="100000">
                <a:srgbClr val="B2B2B2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eaLnBrk="0" hangingPunct="0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 i="1">
                <a:solidFill>
                  <a:srgbClr val="008000"/>
                </a:solidFill>
              </a:rPr>
              <a:t>система образования, ОУ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1439863" y="2492375"/>
            <a:ext cx="6372225" cy="1260475"/>
          </a:xfrm>
          <a:prstGeom prst="ellipse">
            <a:avLst/>
          </a:prstGeom>
          <a:noFill/>
          <a:ln w="9360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179388" y="2384425"/>
            <a:ext cx="1044575" cy="971550"/>
          </a:xfrm>
          <a:prstGeom prst="wedgeRoundRectCallout">
            <a:avLst>
              <a:gd name="adj1" fmla="val 150759"/>
              <a:gd name="adj2" fmla="val 18954"/>
              <a:gd name="adj3" fmla="val 16667"/>
            </a:avLst>
          </a:prstGeom>
          <a:gradFill rotWithShape="0">
            <a:gsLst>
              <a:gs pos="0">
                <a:srgbClr val="B2B2B2"/>
              </a:gs>
              <a:gs pos="50000">
                <a:srgbClr val="CCECFF"/>
              </a:gs>
              <a:gs pos="100000">
                <a:srgbClr val="B2B2B2"/>
              </a:gs>
            </a:gsLst>
            <a:lin ang="5400000" scaled="1"/>
          </a:gra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50825" y="2384425"/>
            <a:ext cx="900113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99"/>
                </a:solidFill>
              </a:rPr>
              <a:t>Ради чего</a:t>
            </a:r>
          </a:p>
          <a:p>
            <a:pPr algn="ctr" eaLnBrk="0" hangingPunct="0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99"/>
                </a:solidFill>
              </a:rPr>
              <a:t>учить</a:t>
            </a: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1476375" y="3897313"/>
            <a:ext cx="6372225" cy="1439862"/>
          </a:xfrm>
          <a:prstGeom prst="ellipse">
            <a:avLst/>
          </a:prstGeom>
          <a:noFill/>
          <a:ln w="9360">
            <a:solidFill>
              <a:srgbClr val="66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1511300" y="3824288"/>
            <a:ext cx="6372225" cy="2557462"/>
          </a:xfrm>
          <a:prstGeom prst="ellipse">
            <a:avLst/>
          </a:prstGeom>
          <a:noFill/>
          <a:ln w="936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07950" y="4905375"/>
            <a:ext cx="12604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>
                <a:srgbClr val="66CC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66CCFF"/>
                </a:solidFill>
              </a:rPr>
              <a:t>и</a:t>
            </a:r>
            <a:r>
              <a:rPr lang="en-GB">
                <a:solidFill>
                  <a:srgbClr val="008000"/>
                </a:solidFill>
              </a:rPr>
              <a:t> </a:t>
            </a:r>
            <a:r>
              <a:rPr lang="en-GB">
                <a:solidFill>
                  <a:srgbClr val="66CCFF"/>
                </a:solidFill>
              </a:rPr>
              <a:t>научить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797" grpId="0" animBg="1"/>
      <p:bldP spid="33801" grpId="0" animBg="1"/>
      <p:bldP spid="33802" grpId="0" animBg="1"/>
      <p:bldP spid="33804" grpId="0" animBg="1"/>
      <p:bldP spid="338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908050"/>
            <a:ext cx="7773988" cy="3457575"/>
          </a:xfrm>
        </p:spPr>
        <p:txBody>
          <a:bodyPr/>
          <a:lstStyle/>
          <a:p>
            <a:r>
              <a:rPr lang="ru-RU" sz="3600" b="1" smtClean="0">
                <a:solidFill>
                  <a:schemeClr val="bg1"/>
                </a:solidFill>
              </a:rPr>
              <a:t>АНАЛИЗ ТРЕБОВАНИЙ СТАНДАРТА: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/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ПЛАНИРУЕМЫЕ РЕЗУЛЬТАТЫ</a:t>
            </a:r>
          </a:p>
        </p:txBody>
      </p:sp>
      <p:pic>
        <p:nvPicPr>
          <p:cNvPr id="17410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933825"/>
            <a:ext cx="1438275" cy="220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468313" y="188913"/>
            <a:ext cx="8207375" cy="1295400"/>
          </a:xfrm>
          <a:prstGeom prst="ribbon2">
            <a:avLst>
              <a:gd name="adj1" fmla="val 12500"/>
              <a:gd name="adj2" fmla="val 68787"/>
            </a:avLst>
          </a:prstGeom>
          <a:gradFill rotWithShape="1">
            <a:gsLst>
              <a:gs pos="0">
                <a:srgbClr val="66FF66"/>
              </a:gs>
              <a:gs pos="50000">
                <a:srgbClr val="E2FFE2"/>
              </a:gs>
              <a:gs pos="100000">
                <a:srgbClr val="66FF66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 b="1">
                <a:solidFill>
                  <a:srgbClr val="008000"/>
                </a:solidFill>
                <a:latin typeface="Times New Roman" pitchFamily="18" charset="0"/>
              </a:rPr>
              <a:t>Стандарт как совокупность трех систем требований</a:t>
            </a:r>
            <a:endParaRPr lang="ru-RU" sz="2800"/>
          </a:p>
        </p:txBody>
      </p:sp>
      <p:sp>
        <p:nvSpPr>
          <p:cNvPr id="18435" name="Oval 5"/>
          <p:cNvSpPr>
            <a:spLocks noChangeArrowheads="1"/>
          </p:cNvSpPr>
          <p:nvPr/>
        </p:nvSpPr>
        <p:spPr bwMode="auto">
          <a:xfrm>
            <a:off x="3348038" y="2420938"/>
            <a:ext cx="2808287" cy="2135187"/>
          </a:xfrm>
          <a:prstGeom prst="ellipse">
            <a:avLst/>
          </a:prstGeom>
          <a:gradFill rotWithShape="1">
            <a:gsLst>
              <a:gs pos="0">
                <a:srgbClr val="EBEBFF"/>
              </a:gs>
              <a:gs pos="100000">
                <a:srgbClr val="99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К результатам освоения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 основных образовательных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 программ</a:t>
            </a:r>
            <a:endParaRPr lang="ru-RU" sz="1600"/>
          </a:p>
        </p:txBody>
      </p:sp>
      <p:sp>
        <p:nvSpPr>
          <p:cNvPr id="18436" name="Oval 6"/>
          <p:cNvSpPr>
            <a:spLocks noChangeArrowheads="1"/>
          </p:cNvSpPr>
          <p:nvPr/>
        </p:nvSpPr>
        <p:spPr bwMode="auto">
          <a:xfrm>
            <a:off x="6084888" y="1700213"/>
            <a:ext cx="2160587" cy="1223962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планируемые и достигаемые результаты</a:t>
            </a:r>
            <a:endParaRPr lang="ru-RU" sz="1400"/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body" idx="4294967295"/>
          </p:nvPr>
        </p:nvSpPr>
        <p:spPr>
          <a:xfrm rot="19256588">
            <a:off x="5292725" y="2133600"/>
            <a:ext cx="1079500" cy="5762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</a:gra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Oval 8"/>
          <p:cNvSpPr>
            <a:spLocks noChangeArrowheads="1"/>
          </p:cNvSpPr>
          <p:nvPr/>
        </p:nvSpPr>
        <p:spPr bwMode="auto">
          <a:xfrm>
            <a:off x="6443663" y="3284538"/>
            <a:ext cx="2057400" cy="91440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800" b="1">
              <a:solidFill>
                <a:srgbClr val="000000"/>
              </a:solidFill>
            </a:endParaRPr>
          </a:p>
          <a:p>
            <a:pPr algn="ctr"/>
            <a:r>
              <a:rPr lang="ru-RU" sz="1200" b="1">
                <a:solidFill>
                  <a:srgbClr val="000000"/>
                </a:solidFill>
              </a:rPr>
              <a:t>реализуемые</a:t>
            </a:r>
          </a:p>
          <a:p>
            <a:pPr algn="ctr"/>
            <a:r>
              <a:rPr lang="ru-RU" sz="1200" b="1">
                <a:solidFill>
                  <a:srgbClr val="000000"/>
                </a:solidFill>
              </a:rPr>
              <a:t>результаты</a:t>
            </a:r>
            <a:endParaRPr lang="ru-RU"/>
          </a:p>
        </p:txBody>
      </p:sp>
      <p:sp>
        <p:nvSpPr>
          <p:cNvPr id="18439" name="AutoShape 9"/>
          <p:cNvSpPr>
            <a:spLocks noChangeArrowheads="1"/>
          </p:cNvSpPr>
          <p:nvPr/>
        </p:nvSpPr>
        <p:spPr bwMode="auto">
          <a:xfrm>
            <a:off x="6011863" y="3357563"/>
            <a:ext cx="579437" cy="6143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Oval 10"/>
          <p:cNvSpPr>
            <a:spLocks noChangeArrowheads="1"/>
          </p:cNvSpPr>
          <p:nvPr/>
        </p:nvSpPr>
        <p:spPr bwMode="auto">
          <a:xfrm>
            <a:off x="1187450" y="1916113"/>
            <a:ext cx="2057400" cy="1143000"/>
          </a:xfrm>
          <a:prstGeom prst="ellipse">
            <a:avLst/>
          </a:pr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200" b="1">
              <a:solidFill>
                <a:srgbClr val="000000"/>
              </a:solidFill>
            </a:endParaRPr>
          </a:p>
          <a:p>
            <a:pPr algn="ctr"/>
            <a:r>
              <a:rPr lang="ru-RU" sz="1200" b="1">
                <a:solidFill>
                  <a:srgbClr val="000000"/>
                </a:solidFill>
              </a:rPr>
              <a:t>организация и</a:t>
            </a:r>
          </a:p>
          <a:p>
            <a:pPr algn="ctr"/>
            <a:r>
              <a:rPr lang="ru-RU" sz="1200" b="1">
                <a:solidFill>
                  <a:srgbClr val="000000"/>
                </a:solidFill>
              </a:rPr>
              <a:t>содержание</a:t>
            </a:r>
          </a:p>
          <a:p>
            <a:endParaRPr lang="ru-RU"/>
          </a:p>
        </p:txBody>
      </p:sp>
      <p:sp>
        <p:nvSpPr>
          <p:cNvPr id="18441" name="Oval 11"/>
          <p:cNvSpPr>
            <a:spLocks noChangeArrowheads="1"/>
          </p:cNvSpPr>
          <p:nvPr/>
        </p:nvSpPr>
        <p:spPr bwMode="auto">
          <a:xfrm>
            <a:off x="1258888" y="3141663"/>
            <a:ext cx="2286000" cy="2057400"/>
          </a:xfrm>
          <a:prstGeom prst="ellipse">
            <a:avLst/>
          </a:prstGeom>
          <a:gradFill rotWithShape="1">
            <a:gsLst>
              <a:gs pos="0">
                <a:srgbClr val="CEFF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400" b="1">
              <a:solidFill>
                <a:srgbClr val="000000"/>
              </a:solidFill>
            </a:endParaRP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К структуре основных образова-тельных программ</a:t>
            </a:r>
          </a:p>
          <a:p>
            <a:endParaRPr lang="ru-RU"/>
          </a:p>
        </p:txBody>
      </p:sp>
      <p:sp>
        <p:nvSpPr>
          <p:cNvPr id="18442" name="Oval 12"/>
          <p:cNvSpPr>
            <a:spLocks noChangeArrowheads="1"/>
          </p:cNvSpPr>
          <p:nvPr/>
        </p:nvSpPr>
        <p:spPr bwMode="auto">
          <a:xfrm>
            <a:off x="3348038" y="4581525"/>
            <a:ext cx="2424112" cy="1892300"/>
          </a:xfrm>
          <a:prstGeom prst="ellipse">
            <a:avLst/>
          </a:prstGeom>
          <a:gradFill rotWithShape="1">
            <a:gsLst>
              <a:gs pos="0">
                <a:srgbClr val="FFF5CE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К условиям реализации основных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образова-тельных программ</a:t>
            </a:r>
          </a:p>
          <a:p>
            <a:endParaRPr lang="ru-RU"/>
          </a:p>
        </p:txBody>
      </p:sp>
      <p:sp>
        <p:nvSpPr>
          <p:cNvPr id="18443" name="Oval 13"/>
          <p:cNvSpPr>
            <a:spLocks noChangeArrowheads="1"/>
          </p:cNvSpPr>
          <p:nvPr/>
        </p:nvSpPr>
        <p:spPr bwMode="auto">
          <a:xfrm>
            <a:off x="6156325" y="4508500"/>
            <a:ext cx="2160588" cy="1223963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800" b="1"/>
          </a:p>
          <a:p>
            <a:pPr algn="ctr"/>
            <a:r>
              <a:rPr lang="ru-RU" b="1">
                <a:solidFill>
                  <a:schemeClr val="tx1"/>
                </a:solidFill>
              </a:rPr>
              <a:t>ресурсы и условия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8444" name="AutoShape 15"/>
          <p:cNvSpPr>
            <a:spLocks noChangeArrowheads="1"/>
          </p:cNvSpPr>
          <p:nvPr/>
        </p:nvSpPr>
        <p:spPr bwMode="auto">
          <a:xfrm>
            <a:off x="5508625" y="5013325"/>
            <a:ext cx="914400" cy="615950"/>
          </a:xfrm>
          <a:prstGeom prst="curvedLeftArrow">
            <a:avLst>
              <a:gd name="adj1" fmla="val 20000"/>
              <a:gd name="adj2" fmla="val 40000"/>
              <a:gd name="adj3" fmla="val 49485"/>
            </a:avLst>
          </a:pr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AutoShape 16"/>
          <p:cNvSpPr>
            <a:spLocks noChangeArrowheads="1"/>
          </p:cNvSpPr>
          <p:nvPr/>
        </p:nvSpPr>
        <p:spPr bwMode="auto">
          <a:xfrm rot="2700000">
            <a:off x="2890838" y="2703513"/>
            <a:ext cx="715962" cy="334962"/>
          </a:xfrm>
          <a:prstGeom prst="leftArrow">
            <a:avLst>
              <a:gd name="adj1" fmla="val 50000"/>
              <a:gd name="adj2" fmla="val 53436"/>
            </a:avLst>
          </a:pr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A15E594-8425-4EE4-8C01-2328A47F5AC7}" type="slidenum">
              <a:rPr lang="en-GB" sz="1200">
                <a:solidFill>
                  <a:srgbClr val="CCFFFF"/>
                </a:solidFill>
              </a:rPr>
              <a:pPr algn="r">
                <a:buClr>
                  <a:srgbClr val="CC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en-GB" sz="1200">
              <a:solidFill>
                <a:srgbClr val="CCFFFF"/>
              </a:solidFill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95288" y="76200"/>
            <a:ext cx="8362950" cy="1374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CCFFFF"/>
                </a:solidFill>
              </a:rPr>
              <a:t>Требования к результатам освоения образовательных программ начального образования являются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95288" y="1700213"/>
            <a:ext cx="8351837" cy="4702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39725" indent="-33972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основой для итоговой оценки образовательных результатов обучающихся, завершивших начальную ступень обучения, для разработки процедур, материалов и формата итоговой оценки;</a:t>
            </a:r>
          </a:p>
          <a:p>
            <a:pPr marL="339725" indent="-33972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основой для аттестации работников начальной школы; </a:t>
            </a:r>
          </a:p>
          <a:p>
            <a:pPr marL="339725" indent="-33972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основой для аттестации учреждений начального общего образования;</a:t>
            </a:r>
          </a:p>
          <a:p>
            <a:pPr marL="339725" indent="-33972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критериальной базой оценки состояния и тенденций развития системы начального общего образования на муниципальном, региональном и федеральном уровнях.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413022B-5AE2-458D-B869-86F2009F344A}" type="slidenum">
              <a:rPr lang="en-GB" sz="1200">
                <a:solidFill>
                  <a:srgbClr val="CCFFFF"/>
                </a:solidFill>
              </a:rPr>
              <a:pPr algn="r">
                <a:buClr>
                  <a:srgbClr val="CC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en-GB" sz="1200">
              <a:solidFill>
                <a:srgbClr val="CCFFFF"/>
              </a:solidFill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50825" y="250825"/>
            <a:ext cx="8642350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>
                <a:solidFill>
                  <a:srgbClr val="CCFFFF"/>
                </a:solidFill>
              </a:rPr>
              <a:t>Основные результаты начального общего образования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1628775"/>
            <a:ext cx="8237537" cy="4967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0225" indent="-530225">
              <a:spcBef>
                <a:spcPts val="7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530225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  <a:tab pos="9513888" algn="l"/>
              </a:tabLst>
            </a:pPr>
            <a:r>
              <a:rPr lang="en-GB" sz="2800" i="1">
                <a:solidFill>
                  <a:srgbClr val="FFFFFF"/>
                </a:solidFill>
              </a:rPr>
              <a:t>предметные и универсальные способы действий</a:t>
            </a:r>
            <a:r>
              <a:rPr lang="en-GB" sz="2800">
                <a:solidFill>
                  <a:srgbClr val="FFFFFF"/>
                </a:solidFill>
              </a:rPr>
              <a:t>, обеспечивающие возможность продолжения образования в основной школе; </a:t>
            </a:r>
          </a:p>
          <a:p>
            <a:pPr marL="530225" indent="-530225">
              <a:spcBef>
                <a:spcPts val="7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530225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  <a:tab pos="9513888" algn="l"/>
              </a:tabLst>
            </a:pPr>
            <a:r>
              <a:rPr lang="en-GB" sz="2800" i="1">
                <a:solidFill>
                  <a:srgbClr val="FFFFFF"/>
                </a:solidFill>
              </a:rPr>
              <a:t>умение учиться</a:t>
            </a:r>
            <a:r>
              <a:rPr lang="en-GB" sz="2800">
                <a:solidFill>
                  <a:srgbClr val="FFFFFF"/>
                </a:solidFill>
              </a:rPr>
              <a:t> – способность к самоорганизации с целью решения учебных задач; </a:t>
            </a:r>
          </a:p>
          <a:p>
            <a:pPr marL="530225" indent="-530225">
              <a:spcBef>
                <a:spcPts val="7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530225" algn="l"/>
                <a:tab pos="977900" algn="l"/>
                <a:tab pos="1427163" algn="l"/>
                <a:tab pos="1876425" algn="l"/>
                <a:tab pos="2325688" algn="l"/>
                <a:tab pos="2774950" algn="l"/>
                <a:tab pos="3224213" algn="l"/>
                <a:tab pos="3673475" algn="l"/>
                <a:tab pos="4122738" algn="l"/>
                <a:tab pos="4572000" algn="l"/>
                <a:tab pos="5021263" algn="l"/>
                <a:tab pos="5470525" algn="l"/>
                <a:tab pos="5919788" algn="l"/>
                <a:tab pos="6369050" algn="l"/>
                <a:tab pos="6818313" algn="l"/>
                <a:tab pos="7267575" algn="l"/>
                <a:tab pos="7716838" algn="l"/>
                <a:tab pos="8166100" algn="l"/>
                <a:tab pos="8615363" algn="l"/>
                <a:tab pos="9064625" algn="l"/>
                <a:tab pos="9513888" algn="l"/>
              </a:tabLst>
            </a:pPr>
            <a:r>
              <a:rPr lang="en-GB" sz="2800" i="1">
                <a:solidFill>
                  <a:srgbClr val="FFFFFF"/>
                </a:solidFill>
              </a:rPr>
              <a:t>индивидуальный прогресс </a:t>
            </a:r>
            <a:r>
              <a:rPr lang="en-GB" sz="2800">
                <a:solidFill>
                  <a:srgbClr val="FFFFFF"/>
                </a:solidFill>
              </a:rPr>
              <a:t>в основных сферах личностного развития – эмоциональной, познавательной, саморегуляции.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1"/>
          <p:cNvSpPr>
            <a:spLocks noChangeArrowheads="1"/>
          </p:cNvSpPr>
          <p:nvPr/>
        </p:nvSpPr>
        <p:spPr bwMode="auto">
          <a:xfrm>
            <a:off x="0" y="1071563"/>
            <a:ext cx="9144000" cy="5286375"/>
          </a:xfrm>
          <a:prstGeom prst="roundRect">
            <a:avLst>
              <a:gd name="adj" fmla="val 16667"/>
            </a:avLst>
          </a:prstGeom>
          <a:solidFill>
            <a:srgbClr val="99CCFF">
              <a:alpha val="85097"/>
            </a:srgbClr>
          </a:solidFill>
          <a:ln w="19080">
            <a:solidFill>
              <a:srgbClr val="6ECFEF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284663" y="1341438"/>
            <a:ext cx="4714875" cy="368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Любознательный, активный </a:t>
            </a:r>
            <a:br>
              <a:rPr lang="en-GB" b="1">
                <a:solidFill>
                  <a:srgbClr val="000000"/>
                </a:solidFill>
                <a:latin typeface="Calibri" pitchFamily="34" charset="0"/>
              </a:rPr>
            </a:b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и заинтересованно познающий мир.</a:t>
            </a: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Владеющий основами умения учиться, способный к организации собственной деятельности.</a:t>
            </a: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Любящий свой народ, свой край </a:t>
            </a:r>
            <a:br>
              <a:rPr lang="en-GB" b="1">
                <a:solidFill>
                  <a:srgbClr val="000000"/>
                </a:solidFill>
                <a:latin typeface="Calibri" pitchFamily="34" charset="0"/>
              </a:rPr>
            </a:b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и свою Родину.</a:t>
            </a: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Уважающий и принимающий ценности семьи и общества.</a:t>
            </a: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Готовый самостоятельно действовать и отвечать за свои поступки перед семьей и обществом.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5157788"/>
            <a:ext cx="8602663" cy="993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Доброжелательный, умеющий слушать и слышать собеседника.</a:t>
            </a: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000000"/>
                </a:solidFill>
                <a:latin typeface="Calibri" pitchFamily="34" charset="0"/>
              </a:rPr>
              <a:t> Выполняющий правила здорового и безопасного для себя и окружающих образа жизни.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 b="2112"/>
          <a:stretch>
            <a:fillRect/>
          </a:stretch>
        </p:blipFill>
        <p:spPr bwMode="auto">
          <a:xfrm>
            <a:off x="250825" y="1557338"/>
            <a:ext cx="3890963" cy="3362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9388" y="187325"/>
            <a:ext cx="864235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>
                <a:solidFill>
                  <a:srgbClr val="CCFFFF"/>
                </a:solidFill>
              </a:rPr>
              <a:t>Портрет выпускника начальной школы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C188DC5-7389-4FA3-BB3A-0983FA4716B0}" type="slidenum">
              <a:rPr lang="en-GB" sz="1200">
                <a:solidFill>
                  <a:srgbClr val="CCFFFF"/>
                </a:solidFill>
              </a:rPr>
              <a:pPr algn="r">
                <a:buClr>
                  <a:srgbClr val="CC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en-GB" sz="1200">
              <a:solidFill>
                <a:srgbClr val="CCFFFF"/>
              </a:solidFill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93688"/>
            <a:ext cx="8229600" cy="596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CC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300" b="1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Планируемые результаты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8382000" cy="375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 Система операционализированных личностно-ориентированных целей образования</a:t>
            </a:r>
          </a:p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 Показатели  достижения целей</a:t>
            </a:r>
          </a:p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>
                <a:solidFill>
                  <a:srgbClr val="FFFFFF"/>
                </a:solidFill>
              </a:rPr>
              <a:t> Модели инструментария </a:t>
            </a:r>
            <a:r>
              <a:rPr lang="en-GB" sz="2400" i="1">
                <a:solidFill>
                  <a:srgbClr val="FFFFFF"/>
                </a:solidFill>
              </a:rPr>
              <a:t> </a:t>
            </a:r>
            <a:r>
              <a:rPr lang="en-GB" sz="2400">
                <a:solidFill>
                  <a:srgbClr val="FFFFFF"/>
                </a:solidFill>
              </a:rPr>
              <a:t>для оценки достижения планируемых результатов</a:t>
            </a:r>
          </a:p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400" b="1" i="1">
              <a:solidFill>
                <a:srgbClr val="FFFFFF"/>
              </a:solidFill>
            </a:endParaRPr>
          </a:p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en-GB" sz="2400" b="1" i="1">
              <a:solidFill>
                <a:srgbClr val="FFFFFF"/>
              </a:solidFill>
            </a:endParaRPr>
          </a:p>
          <a:p>
            <a:pPr marL="339725" indent="968375"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en-GB" sz="2400" b="1" i="1">
                <a:solidFill>
                  <a:srgbClr val="FFE701"/>
                </a:solidFill>
              </a:rPr>
              <a:t>Модели инструментария</a:t>
            </a:r>
            <a:r>
              <a:rPr lang="en-GB" sz="2400">
                <a:solidFill>
                  <a:srgbClr val="FFE701"/>
                </a:solidFill>
              </a:rPr>
              <a:t> ориентируют учителя в формах и процедурах оценивания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/>
          <p:cNvSpPr>
            <a:spLocks noChangeArrowheads="1"/>
          </p:cNvSpPr>
          <p:nvPr/>
        </p:nvSpPr>
        <p:spPr bwMode="auto">
          <a:xfrm>
            <a:off x="647700" y="1304925"/>
            <a:ext cx="7993063" cy="900113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 sz="2800" b="1">
                <a:solidFill>
                  <a:schemeClr val="accent2"/>
                </a:solidFill>
                <a:latin typeface="Tahoma" pitchFamily="34" charset="0"/>
              </a:rPr>
              <a:t>Овладение системой учебных действий</a:t>
            </a:r>
          </a:p>
          <a:p>
            <a:pPr algn="ctr" defTabSz="914400"/>
            <a:r>
              <a:rPr lang="ru-RU" sz="2800" b="1">
                <a:solidFill>
                  <a:schemeClr val="accent2"/>
                </a:solidFill>
                <a:latin typeface="Tahoma" pitchFamily="34" charset="0"/>
              </a:rPr>
              <a:t>с изучаемым учебным материалом</a:t>
            </a:r>
            <a:endParaRPr lang="ru-RU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7650" name="AutoShape 4"/>
          <p:cNvSpPr>
            <a:spLocks noChangeArrowheads="1"/>
          </p:cNvSpPr>
          <p:nvPr/>
        </p:nvSpPr>
        <p:spPr bwMode="auto">
          <a:xfrm>
            <a:off x="1619250" y="5121275"/>
            <a:ext cx="6121400" cy="144145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 sz="2800" b="1">
                <a:solidFill>
                  <a:schemeClr val="tx1"/>
                </a:solidFill>
                <a:latin typeface="Tahoma" pitchFamily="34" charset="0"/>
              </a:rPr>
              <a:t>способность к решению</a:t>
            </a:r>
          </a:p>
          <a:p>
            <a:pPr algn="ctr" defTabSz="914400"/>
            <a:r>
              <a:rPr lang="ru-RU" sz="2800" b="1">
                <a:solidFill>
                  <a:schemeClr val="tx1"/>
                </a:solidFill>
                <a:latin typeface="Tahoma" pitchFamily="34" charset="0"/>
              </a:rPr>
              <a:t>учебно-познавательных и</a:t>
            </a:r>
          </a:p>
          <a:p>
            <a:pPr algn="ctr" defTabSz="914400"/>
            <a:r>
              <a:rPr lang="ru-RU" sz="2800" b="1">
                <a:solidFill>
                  <a:schemeClr val="tx1"/>
                </a:solidFill>
                <a:latin typeface="Tahoma" pitchFamily="34" charset="0"/>
              </a:rPr>
              <a:t>учебно-практических задач</a:t>
            </a:r>
            <a:r>
              <a:rPr lang="ru-RU" sz="2800" b="1">
                <a:solidFill>
                  <a:schemeClr val="bg2"/>
                </a:solidFill>
                <a:latin typeface="Tahoma" pitchFamily="34" charset="0"/>
              </a:rPr>
              <a:t>  </a:t>
            </a:r>
            <a:endParaRPr lang="ru-RU" sz="1600" b="1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27651" name="AutoShape 5"/>
          <p:cNvSpPr>
            <a:spLocks noChangeArrowheads="1"/>
          </p:cNvSpPr>
          <p:nvPr/>
        </p:nvSpPr>
        <p:spPr bwMode="auto">
          <a:xfrm>
            <a:off x="3132138" y="4508500"/>
            <a:ext cx="2989262" cy="4683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/>
            <a:endParaRPr lang="ru-RU">
              <a:solidFill>
                <a:schemeClr val="tx1"/>
              </a:solidFill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defTabSz="914400" eaLnBrk="0" hangingPunct="0"/>
            <a:r>
              <a:rPr lang="ru-RU" sz="3200" b="1">
                <a:solidFill>
                  <a:srgbClr val="CCFFFF"/>
                </a:solidFill>
              </a:rPr>
              <a:t>В чем проявляется достижение основных образовательных результатов?</a:t>
            </a:r>
          </a:p>
        </p:txBody>
      </p:sp>
      <p:sp>
        <p:nvSpPr>
          <p:cNvPr id="27653" name="AutoShape 2"/>
          <p:cNvSpPr>
            <a:spLocks noChangeArrowheads="1"/>
          </p:cNvSpPr>
          <p:nvPr/>
        </p:nvSpPr>
        <p:spPr bwMode="auto">
          <a:xfrm>
            <a:off x="179388" y="2349500"/>
            <a:ext cx="2808287" cy="1836738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ru-RU" sz="2400" b="1">
                <a:solidFill>
                  <a:schemeClr val="bg2"/>
                </a:solidFill>
                <a:latin typeface="Tahoma" pitchFamily="34" charset="0"/>
              </a:rPr>
              <a:t> </a:t>
            </a:r>
            <a:r>
              <a:rPr lang="ru-RU" sz="2400" b="1">
                <a:solidFill>
                  <a:schemeClr val="tx1"/>
                </a:solidFill>
                <a:latin typeface="Tahoma" pitchFamily="34" charset="0"/>
              </a:rPr>
              <a:t>личностных:</a:t>
            </a:r>
          </a:p>
          <a:p>
            <a:pPr defTabSz="914400"/>
            <a:r>
              <a:rPr lang="ru-RU" sz="1600" b="1" i="1">
                <a:solidFill>
                  <a:schemeClr val="tx1"/>
                </a:solidFill>
                <a:latin typeface="Tahoma" pitchFamily="34" charset="0"/>
              </a:rPr>
              <a:t>готовность и способ-</a:t>
            </a:r>
          </a:p>
          <a:p>
            <a:pPr defTabSz="914400"/>
            <a:r>
              <a:rPr lang="ru-RU" sz="1600" b="1" i="1">
                <a:solidFill>
                  <a:schemeClr val="tx1"/>
                </a:solidFill>
                <a:latin typeface="Tahoma" pitchFamily="34" charset="0"/>
              </a:rPr>
              <a:t>ность к саморазвитию: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самоопределению;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смыслообразованию;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ценностная ориентация.</a:t>
            </a:r>
          </a:p>
        </p:txBody>
      </p:sp>
      <p:sp>
        <p:nvSpPr>
          <p:cNvPr id="27654" name="AutoShape 2"/>
          <p:cNvSpPr>
            <a:spLocks noChangeArrowheads="1"/>
          </p:cNvSpPr>
          <p:nvPr/>
        </p:nvSpPr>
        <p:spPr bwMode="auto">
          <a:xfrm>
            <a:off x="3024188" y="2384425"/>
            <a:ext cx="3024187" cy="1800225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ru-RU" sz="2400" b="1">
                <a:solidFill>
                  <a:schemeClr val="tx1"/>
                </a:solidFill>
                <a:latin typeface="Tahoma" pitchFamily="34" charset="0"/>
              </a:rPr>
              <a:t>метапредметных:</a:t>
            </a:r>
          </a:p>
          <a:p>
            <a:pPr defTabSz="914400"/>
            <a:r>
              <a:rPr lang="ru-RU" b="1" i="1">
                <a:solidFill>
                  <a:schemeClr val="tx1"/>
                </a:solidFill>
                <a:latin typeface="Tahoma" pitchFamily="34" charset="0"/>
              </a:rPr>
              <a:t>способность к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саморегуляции;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коммуникации;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познанию.</a:t>
            </a:r>
            <a:r>
              <a:rPr lang="ru-RU" sz="1600" b="1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7655" name="AutoShape 2"/>
          <p:cNvSpPr>
            <a:spLocks noChangeArrowheads="1"/>
          </p:cNvSpPr>
          <p:nvPr/>
        </p:nvSpPr>
        <p:spPr bwMode="auto">
          <a:xfrm>
            <a:off x="6119813" y="2384425"/>
            <a:ext cx="2808287" cy="1800225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ru-RU" sz="2400" b="1">
                <a:solidFill>
                  <a:schemeClr val="tx1"/>
                </a:solidFill>
                <a:latin typeface="Tahoma" pitchFamily="34" charset="0"/>
              </a:rPr>
              <a:t> предметных:</a:t>
            </a:r>
          </a:p>
          <a:p>
            <a:pPr defTabSz="914400">
              <a:buFontTx/>
              <a:buChar char="•"/>
            </a:pP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система знаний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  <a:p>
            <a:pPr defTabSz="914400">
              <a:buFontTx/>
              <a:buChar char="•"/>
            </a:pPr>
            <a:r>
              <a:rPr lang="ru-RU" b="1">
                <a:solidFill>
                  <a:schemeClr val="tx1"/>
                </a:solidFill>
                <a:latin typeface="Tahoma" pitchFamily="34" charset="0"/>
              </a:rPr>
              <a:t>способность</a:t>
            </a:r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 к полу-</a:t>
            </a:r>
          </a:p>
          <a:p>
            <a:pPr defTabSz="914400"/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  чению новых знаний, </a:t>
            </a:r>
          </a:p>
          <a:p>
            <a:pPr defTabSz="914400"/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  их преобразованию и</a:t>
            </a:r>
          </a:p>
          <a:p>
            <a:pPr defTabSz="914400"/>
            <a:r>
              <a:rPr lang="ru-RU" sz="1600" b="1">
                <a:solidFill>
                  <a:schemeClr val="tx1"/>
                </a:solidFill>
                <a:latin typeface="Tahoma" pitchFamily="34" charset="0"/>
              </a:rPr>
              <a:t>  применению.</a:t>
            </a:r>
          </a:p>
        </p:txBody>
      </p:sp>
      <p:sp>
        <p:nvSpPr>
          <p:cNvPr id="27656" name="WordArt 15"/>
          <p:cNvSpPr>
            <a:spLocks noChangeArrowheads="1" noChangeShapeType="1" noTextEdit="1"/>
          </p:cNvSpPr>
          <p:nvPr/>
        </p:nvSpPr>
        <p:spPr bwMode="auto">
          <a:xfrm>
            <a:off x="576263" y="4329113"/>
            <a:ext cx="7858125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i="1" kern="10" spc="-12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 учебном процессе это проявляется, прежде всего, как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285750" y="3357563"/>
            <a:ext cx="2663825" cy="684212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ЛИЧНОСТНЫЕ</a:t>
            </a: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85750" y="4286250"/>
            <a:ext cx="2714625" cy="684213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МЕТАПРЕДМЕТНЫЕ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50825" y="2420938"/>
            <a:ext cx="2698750" cy="684212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ПРЕДМЕТНЫЕ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01650" y="214313"/>
            <a:ext cx="8642350" cy="106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2A6D7D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6" charset="0"/>
              </a:rPr>
              <a:t>Планируемые результаты образования </a:t>
            </a:r>
          </a:p>
          <a:p>
            <a:pPr algn="ctr">
              <a:buClr>
                <a:srgbClr val="2A6D7D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6" charset="0"/>
              </a:rPr>
              <a:t>Универсальные учебные действия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714750" y="3786188"/>
            <a:ext cx="2714625" cy="684212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РЕГУЛЯТИВНЫЕ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3714750" y="4714875"/>
            <a:ext cx="2714625" cy="684213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ПОЗНАВАТЕЛЬНЫЕ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786188" y="5643563"/>
            <a:ext cx="2714625" cy="684212"/>
          </a:xfrm>
          <a:prstGeom prst="roundRect">
            <a:avLst>
              <a:gd name="adj" fmla="val 16667"/>
            </a:avLst>
          </a:prstGeom>
          <a:noFill/>
          <a:ln w="31680">
            <a:solidFill>
              <a:srgbClr val="0000CC"/>
            </a:solidFill>
            <a:miter lim="800000"/>
            <a:headEnd/>
            <a:tailEnd/>
          </a:ln>
          <a:effectLst>
            <a:outerShdw dist="17819" dir="2700000" algn="ctr" rotWithShape="0">
              <a:srgbClr val="00007A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КОММУНИКАТИВНЫЕ</a:t>
            </a:r>
          </a:p>
        </p:txBody>
      </p:sp>
      <p:cxnSp>
        <p:nvCxnSpPr>
          <p:cNvPr id="29704" name="AutoShape 8"/>
          <p:cNvCxnSpPr>
            <a:cxnSpLocks noChangeShapeType="1"/>
            <a:endCxn id="9221" idx="1"/>
          </p:cNvCxnSpPr>
          <p:nvPr/>
        </p:nvCxnSpPr>
        <p:spPr bwMode="auto">
          <a:xfrm flipV="1">
            <a:off x="3001963" y="4127500"/>
            <a:ext cx="712787" cy="511175"/>
          </a:xfrm>
          <a:prstGeom prst="straightConnector1">
            <a:avLst/>
          </a:prstGeom>
          <a:noFill/>
          <a:ln w="507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9705" name="AutoShape 9"/>
          <p:cNvCxnSpPr>
            <a:cxnSpLocks noChangeShapeType="1"/>
          </p:cNvCxnSpPr>
          <p:nvPr/>
        </p:nvCxnSpPr>
        <p:spPr bwMode="auto">
          <a:xfrm flipH="1">
            <a:off x="3143250" y="2643188"/>
            <a:ext cx="1000125" cy="1000125"/>
          </a:xfrm>
          <a:prstGeom prst="straightConnector1">
            <a:avLst/>
          </a:prstGeom>
          <a:noFill/>
          <a:ln w="50760">
            <a:solidFill>
              <a:srgbClr val="FF0000"/>
            </a:solidFill>
            <a:miter lim="800000"/>
            <a:headEnd/>
            <a:tailEnd type="triangle" w="med" len="med"/>
          </a:ln>
        </p:spPr>
      </p:cxnSp>
      <p:cxnSp>
        <p:nvCxnSpPr>
          <p:cNvPr id="29706" name="AutoShape 10"/>
          <p:cNvCxnSpPr>
            <a:cxnSpLocks noChangeShapeType="1"/>
            <a:stCxn id="9218" idx="3"/>
          </p:cNvCxnSpPr>
          <p:nvPr/>
        </p:nvCxnSpPr>
        <p:spPr bwMode="auto">
          <a:xfrm>
            <a:off x="3000375" y="4627563"/>
            <a:ext cx="784225" cy="1301750"/>
          </a:xfrm>
          <a:prstGeom prst="straightConnector1">
            <a:avLst/>
          </a:prstGeom>
          <a:noFill/>
          <a:ln w="507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30163" y="3286125"/>
            <a:ext cx="3429000" cy="2143125"/>
          </a:xfrm>
          <a:prstGeom prst="ellipse">
            <a:avLst/>
          </a:prstGeom>
          <a:noFill/>
          <a:ln w="5724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92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4992688" y="1844675"/>
            <a:ext cx="2714625" cy="15128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УНИВЕРСАЛЬНЫЕ УЧЕБНЫЕ ДЕЙСТВИЯ</a:t>
            </a:r>
          </a:p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«УМЕНИЕ УЧИТЬСЯ» (совокупность способов, </a:t>
            </a:r>
          </a:p>
          <a:p>
            <a:pPr algn="ctr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приемов овладения уч. материалом)</a:t>
            </a:r>
          </a:p>
        </p:txBody>
      </p:sp>
      <p:cxnSp>
        <p:nvCxnSpPr>
          <p:cNvPr id="29709" name="AutoShape 13"/>
          <p:cNvCxnSpPr>
            <a:cxnSpLocks noChangeShapeType="1"/>
            <a:stCxn id="9218" idx="3"/>
          </p:cNvCxnSpPr>
          <p:nvPr/>
        </p:nvCxnSpPr>
        <p:spPr bwMode="auto">
          <a:xfrm>
            <a:off x="3000375" y="4627563"/>
            <a:ext cx="712788" cy="373062"/>
          </a:xfrm>
          <a:prstGeom prst="straightConnector1">
            <a:avLst/>
          </a:prstGeom>
          <a:noFill/>
          <a:ln w="50760">
            <a:solidFill>
              <a:srgbClr val="000000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2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2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1102</Words>
  <PresentationFormat>Экран (4:3)</PresentationFormat>
  <Paragraphs>261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АНАЛИЗ ТРЕБОВАНИЙ СТАНДАРТА:  ПЛАНИРУЕМЫЕ РЕЗУЛЬТАТЫ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Требования к личностным результатам  освоения ООП НОО</vt:lpstr>
      <vt:lpstr>Требования к метапредметным результатам  освоения ООП НОО</vt:lpstr>
      <vt:lpstr>Слайд 12</vt:lpstr>
      <vt:lpstr>Чему и как учиться и учить в 21м веке: международный контекст и Россия</vt:lpstr>
      <vt:lpstr>Требования стандарта к личностным и метапредметным результатам</vt:lpstr>
      <vt:lpstr>Чему и как учиться и учить в 21м веке: международный контекст и Россия</vt:lpstr>
      <vt:lpstr>Слайд 16</vt:lpstr>
      <vt:lpstr>Уровневый подход в оценке достижения планируемых результатов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17</cp:revision>
  <dcterms:modified xsi:type="dcterms:W3CDTF">2012-11-10T03:51:24Z</dcterms:modified>
</cp:coreProperties>
</file>