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32B92-D5CC-48BE-AA7F-23426BD5F8A6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733AA-0EC7-4609-BDA5-9EDBD2F0AA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  <p:sp>
        <p:nvSpPr>
          <p:cNvPr id="501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F47E7FE5-B330-417F-9E59-2F7C8B935DF3}" type="slidenum">
              <a:rPr lang="ru-RU" sz="1200">
                <a:solidFill>
                  <a:schemeClr val="tx1"/>
                </a:solidFill>
                <a:latin typeface="Calibri" pitchFamily="34" charset="0"/>
              </a:rPr>
              <a:pPr algn="r" defTabSz="914400"/>
              <a:t>3</a:t>
            </a:fld>
            <a:endParaRPr lang="ru-RU" sz="12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  <p:sp>
        <p:nvSpPr>
          <p:cNvPr id="5222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52D0D3CB-8546-47C2-984E-44B63125F557}" type="slidenum">
              <a:rPr lang="ru-RU" sz="1200">
                <a:solidFill>
                  <a:schemeClr val="tx1"/>
                </a:solidFill>
                <a:latin typeface="Calibri" pitchFamily="34" charset="0"/>
              </a:rPr>
              <a:pPr algn="r" defTabSz="914400"/>
              <a:t>4</a:t>
            </a:fld>
            <a:endParaRPr lang="ru-RU" sz="12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  <p:sp>
        <p:nvSpPr>
          <p:cNvPr id="5427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99008242-7A3D-464F-82F6-94991857982C}" type="slidenum">
              <a:rPr lang="ru-RU" sz="1200">
                <a:solidFill>
                  <a:schemeClr val="tx1"/>
                </a:solidFill>
                <a:latin typeface="Calibri" pitchFamily="34" charset="0"/>
              </a:rPr>
              <a:pPr algn="r" defTabSz="914400"/>
              <a:t>5</a:t>
            </a:fld>
            <a:endParaRPr lang="ru-RU" sz="12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lIns="91440" tIns="45720" rIns="91440" bIns="45720"/>
          <a:lstStyle/>
          <a:p>
            <a:pPr defTabSz="914400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  <p:sp>
        <p:nvSpPr>
          <p:cNvPr id="5632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F62DC651-D2AA-4DE6-A8FF-A4763F294B6C}" type="slidenum">
              <a:rPr lang="ru-RU" sz="1200">
                <a:solidFill>
                  <a:schemeClr val="tx1"/>
                </a:solidFill>
                <a:latin typeface="Calibri" pitchFamily="34" charset="0"/>
              </a:rPr>
              <a:pPr algn="r" defTabSz="914400"/>
              <a:t>6</a:t>
            </a:fld>
            <a:endParaRPr lang="ru-RU" sz="12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Конструирование заданий, направленных на формирование УУД 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</a:t>
            </a:r>
            <a:r>
              <a:rPr lang="ru-RU" dirty="0" smtClean="0"/>
              <a:t>задание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Планируемые результаты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1. ценностно-смысловые установки;</a:t>
            </a:r>
          </a:p>
          <a:p>
            <a:r>
              <a:rPr lang="ru-RU" dirty="0" smtClean="0"/>
              <a:t>2. самоорганизация </a:t>
            </a:r>
            <a:r>
              <a:rPr lang="ru-RU" dirty="0" smtClean="0"/>
              <a:t>и </a:t>
            </a:r>
            <a:r>
              <a:rPr lang="ru-RU" dirty="0" err="1" smtClean="0"/>
              <a:t>саморегуляция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3. личностный </a:t>
            </a:r>
            <a:r>
              <a:rPr lang="ru-RU" dirty="0" smtClean="0"/>
              <a:t>смысл учения и начальные формы рефлексии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28588"/>
            <a:ext cx="8226425" cy="923925"/>
          </a:xfrm>
        </p:spPr>
        <p:txBody>
          <a:bodyPr lIns="91440" tIns="45720" rIns="91440" bIns="45720"/>
          <a:lstStyle/>
          <a:p>
            <a:r>
              <a:rPr lang="ru-RU" sz="2800" b="1" smtClean="0"/>
              <a:t>Этапы работы с планируемыми результатами</a:t>
            </a:r>
          </a:p>
        </p:txBody>
      </p:sp>
      <p:sp>
        <p:nvSpPr>
          <p:cNvPr id="4915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25538"/>
            <a:ext cx="8229600" cy="5446712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Описание метапредметного (личностного) результата в стандарте.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Параллель, на которой формируется данный результат.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Конкретизация метапредметного (личностного) результата с учетом возраста обучаемых, выделения конкретной компоненты результата.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Описание компонентов метапредметного (личностного) результата, которые должны быть достигнуты ранее (если таковое требуется).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Обоснование актуальности конкретизированного метапредметного (личностного) результата.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ru-RU" sz="2100" smtClean="0"/>
              <a:t>Краткое описание фрагмента образовательной программы, в ходе которого достигается данный метапредметный (личностный) результата. Указание методов, технологий, используемых в образовательном процессе, которые позволяют достичь данный результат.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28588"/>
            <a:ext cx="8226425" cy="708025"/>
          </a:xfrm>
        </p:spPr>
        <p:txBody>
          <a:bodyPr lIns="91440" tIns="45720" rIns="91440" bIns="45720"/>
          <a:lstStyle/>
          <a:p>
            <a:r>
              <a:rPr lang="ru-RU" sz="2800" b="1" smtClean="0"/>
              <a:t>Этапы работы с планируемыми результатами</a:t>
            </a:r>
          </a:p>
        </p:txBody>
      </p:sp>
      <p:sp>
        <p:nvSpPr>
          <p:cNvPr id="51202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226425" cy="5256212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2400" smtClean="0"/>
              <a:t>Подробное описание объекта оценивания – продукта образовательной деятельности учащегося или процесса, который учащийся предъявляет для оценивания.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2400" smtClean="0"/>
              <a:t>Формулировка технического задания по созданию продукта оценивания «на языке учащихся».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2400" smtClean="0"/>
              <a:t>Критерии оценки объекта. Критерии должны отражать степень достижения конкретного МЛР. Количество критериев –2-5. По каждому критерию учащийся может получить конкретное максимальное количество баллов.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2400" smtClean="0"/>
              <a:t>Подробное описание процедуры оценивания.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28588"/>
            <a:ext cx="8226425" cy="1068387"/>
          </a:xfrm>
        </p:spPr>
        <p:txBody>
          <a:bodyPr lIns="91440" tIns="45720" rIns="91440" bIns="45720"/>
          <a:lstStyle/>
          <a:p>
            <a:r>
              <a:rPr lang="ru-RU" sz="3200" b="1" smtClean="0"/>
              <a:t>Практическое задание</a:t>
            </a:r>
            <a:br>
              <a:rPr lang="ru-RU" sz="3200" b="1" smtClean="0"/>
            </a:br>
            <a:r>
              <a:rPr lang="ru-RU" sz="3200" b="1" smtClean="0"/>
              <a:t>часть 1</a:t>
            </a:r>
          </a:p>
        </p:txBody>
      </p:sp>
      <p:sp>
        <p:nvSpPr>
          <p:cNvPr id="53250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6425" cy="4176713"/>
          </a:xfrm>
        </p:spPr>
        <p:txBody>
          <a:bodyPr lIns="91440" tIns="45720" rIns="91440" bIns="45720"/>
          <a:lstStyle/>
          <a:p>
            <a:pPr marL="609600" indent="-609600">
              <a:lnSpc>
                <a:spcPct val="100000"/>
              </a:lnSpc>
              <a:buFont typeface="Arial" charset="0"/>
              <a:buAutoNum type="arabicPeriod"/>
            </a:pPr>
            <a:r>
              <a:rPr lang="ru-RU" sz="2800" smtClean="0"/>
              <a:t>Выберете один из метапредметных планируемых результатов.</a:t>
            </a:r>
          </a:p>
          <a:p>
            <a:pPr marL="609600" indent="-609600">
              <a:lnSpc>
                <a:spcPct val="100000"/>
              </a:lnSpc>
              <a:buFont typeface="Arial" charset="0"/>
              <a:buAutoNum type="arabicPeriod"/>
            </a:pPr>
            <a:r>
              <a:rPr lang="ru-RU" sz="2800" smtClean="0"/>
              <a:t>Укажите параллель, на которой достигается данный результат.</a:t>
            </a:r>
          </a:p>
          <a:p>
            <a:pPr marL="609600" indent="-609600">
              <a:lnSpc>
                <a:spcPct val="100000"/>
              </a:lnSpc>
              <a:buFont typeface="Arial" charset="0"/>
              <a:buAutoNum type="arabicPeriod"/>
            </a:pPr>
            <a:r>
              <a:rPr lang="ru-RU" sz="2800" smtClean="0"/>
              <a:t>Конкретизируйте результат через умения.</a:t>
            </a:r>
          </a:p>
          <a:p>
            <a:pPr marL="609600" indent="-609600">
              <a:lnSpc>
                <a:spcPct val="100000"/>
              </a:lnSpc>
              <a:buFont typeface="Arial" charset="0"/>
              <a:buAutoNum type="arabicPeriod"/>
            </a:pPr>
            <a:r>
              <a:rPr lang="ru-RU" sz="2800" smtClean="0"/>
              <a:t>Сделайте то же на языке, понятном младшим школьникам.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6425" cy="1223962"/>
          </a:xfrm>
        </p:spPr>
        <p:txBody>
          <a:bodyPr lIns="91440" tIns="45720" rIns="91440" bIns="45720"/>
          <a:lstStyle/>
          <a:p>
            <a:r>
              <a:rPr lang="ru-RU" sz="3200" b="1" smtClean="0"/>
              <a:t>Практическое задание</a:t>
            </a:r>
            <a:br>
              <a:rPr lang="ru-RU" sz="3200" b="1" smtClean="0"/>
            </a:br>
            <a:r>
              <a:rPr lang="ru-RU" sz="3200" b="1" smtClean="0"/>
              <a:t>часть 2</a:t>
            </a:r>
          </a:p>
        </p:txBody>
      </p:sp>
      <p:sp>
        <p:nvSpPr>
          <p:cNvPr id="5529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6425" cy="3341688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800" smtClean="0"/>
              <a:t>Определите объект оценивания – продукт образовательной деятельности ребенка или процесс, который он демонстрирует.</a:t>
            </a:r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ru-RU" sz="2800" smtClean="0"/>
              <a:t>Сформулируйте 1-2 критерия оценки объекта. Критерии должны показывать уровень достижения данного результата.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PresentationFormat>Экран (4:3)</PresentationFormat>
  <Paragraphs>30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Конструирование заданий, направленных на формирование УУД </vt:lpstr>
      <vt:lpstr>Домашнее задание</vt:lpstr>
      <vt:lpstr>Этапы работы с планируемыми результатами</vt:lpstr>
      <vt:lpstr>Этапы работы с планируемыми результатами</vt:lpstr>
      <vt:lpstr>Практическое задание часть 1</vt:lpstr>
      <vt:lpstr>Практическое задание часть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заданий, направленных на формирование УУД </dc:title>
  <cp:lastModifiedBy>Пользователь</cp:lastModifiedBy>
  <cp:revision>1</cp:revision>
  <dcterms:modified xsi:type="dcterms:W3CDTF">2012-11-10T03:49:51Z</dcterms:modified>
</cp:coreProperties>
</file>