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4" r:id="rId24"/>
    <p:sldId id="285" r:id="rId25"/>
    <p:sldId id="283" r:id="rId26"/>
    <p:sldId id="282" r:id="rId27"/>
    <p:sldId id="281" r:id="rId28"/>
    <p:sldId id="279" r:id="rId29"/>
    <p:sldId id="289" r:id="rId30"/>
    <p:sldId id="288" r:id="rId31"/>
    <p:sldId id="287" r:id="rId32"/>
    <p:sldId id="286" r:id="rId33"/>
    <p:sldId id="293" r:id="rId34"/>
    <p:sldId id="292" r:id="rId35"/>
    <p:sldId id="291" r:id="rId36"/>
    <p:sldId id="280" r:id="rId37"/>
    <p:sldId id="296" r:id="rId38"/>
    <p:sldId id="295" r:id="rId39"/>
    <p:sldId id="294" r:id="rId40"/>
    <p:sldId id="297" r:id="rId41"/>
    <p:sldId id="290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1" y="404664"/>
            <a:ext cx="7983785" cy="309634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Технология работы с одаренными детьми (теоретический аспект)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5661248"/>
            <a:ext cx="7772400" cy="64807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г. </a:t>
            </a:r>
            <a:r>
              <a:rPr lang="ru-RU" sz="2800" b="1" dirty="0" smtClean="0">
                <a:solidFill>
                  <a:srgbClr val="002060"/>
                </a:solidFill>
              </a:rPr>
              <a:t>Чердынь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smtClean="0">
                <a:solidFill>
                  <a:srgbClr val="002060"/>
                </a:solidFill>
              </a:rPr>
              <a:t>18 сентября </a:t>
            </a:r>
            <a:r>
              <a:rPr lang="ru-RU" sz="2800" b="1" dirty="0" smtClean="0">
                <a:solidFill>
                  <a:srgbClr val="002060"/>
                </a:solidFill>
              </a:rPr>
              <a:t>2013г.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933056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Особенности одаренных детей 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2564904"/>
            <a:ext cx="8183880" cy="4187952"/>
          </a:xfrm>
        </p:spPr>
        <p:txBody>
          <a:bodyPr/>
          <a:lstStyle/>
          <a:p>
            <a:pPr marL="514350" indent="-514350">
              <a:buClrTx/>
              <a:buFont typeface="+mj-lt"/>
              <a:buAutoNum type="arabicPeriod"/>
            </a:pPr>
            <a:r>
              <a:rPr lang="ru-RU" sz="2400" dirty="0" smtClean="0"/>
              <a:t>Высокая чувствительность во всем (чувство социальной справедливости)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400" dirty="0" smtClean="0"/>
              <a:t>Непрекращающаяся познавательная активность (любопытство)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400" dirty="0" smtClean="0"/>
              <a:t>Высокий интеллект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400" dirty="0" smtClean="0"/>
              <a:t>Большая энергия, целеустремленность, настойчивость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400" dirty="0" smtClean="0"/>
              <a:t>Такие дети часто неудобны в коллективе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404664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0900" y="1344612"/>
            <a:ext cx="7827524" cy="107627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3"/>
                </a:solidFill>
              </a:rPr>
              <a:t>Ребенок с признаками «одаренности»</a:t>
            </a:r>
            <a:endParaRPr lang="ru-RU" sz="3600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420888"/>
            <a:ext cx="7772400" cy="23042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Единство категорий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 «хочу»( мотивационный аспект) и «могу»(инструментальный аспект)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Бизнес\Desktop\1359230257_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35406"/>
            <a:ext cx="4896544" cy="27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18832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Инструментальный аспект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449" y="2348880"/>
            <a:ext cx="8183880" cy="418795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400" dirty="0" smtClean="0"/>
              <a:t>Быстрое освоение деятельности и высокая успешность выполнения</a:t>
            </a:r>
          </a:p>
          <a:p>
            <a:r>
              <a:rPr lang="ru-RU" sz="2400" dirty="0" smtClean="0"/>
              <a:t>Использование и изобретение новых способов деятельности и поиска решений </a:t>
            </a:r>
          </a:p>
          <a:p>
            <a:r>
              <a:rPr lang="ru-RU" sz="2400" dirty="0" smtClean="0"/>
              <a:t>Выдвижение новый целей деятельности, новое видение ситуации</a:t>
            </a:r>
          </a:p>
          <a:p>
            <a:r>
              <a:rPr lang="ru-RU" sz="2400" dirty="0" smtClean="0"/>
              <a:t>Выход за пределы требований выполняемой деятельности</a:t>
            </a:r>
            <a:endParaRPr lang="ru-RU" sz="2400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183880" cy="1051560"/>
          </a:xfrm>
        </p:spPr>
        <p:txBody>
          <a:bodyPr/>
          <a:lstStyle/>
          <a:p>
            <a:r>
              <a:rPr lang="ru-RU" dirty="0">
                <a:solidFill>
                  <a:schemeClr val="accent3"/>
                </a:solidFill>
              </a:rPr>
              <a:t>Инструментальный аспект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183880" cy="4187952"/>
          </a:xfrm>
        </p:spPr>
        <p:txBody>
          <a:bodyPr/>
          <a:lstStyle/>
          <a:p>
            <a:r>
              <a:rPr lang="ru-RU" dirty="0" smtClean="0"/>
              <a:t>«Все делают по-своему»(индивидуализация деятельности)</a:t>
            </a:r>
          </a:p>
          <a:p>
            <a:r>
              <a:rPr lang="ru-RU" dirty="0" smtClean="0"/>
              <a:t>Умение в сложном видеть простое, а в простом сложное</a:t>
            </a:r>
          </a:p>
          <a:p>
            <a:r>
              <a:rPr lang="ru-RU" dirty="0" smtClean="0"/>
              <a:t>Особый тип обучаемости (как скоростной темп, так и замедленный)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Мотивационный аспект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183880" cy="4187952"/>
          </a:xfrm>
        </p:spPr>
        <p:txBody>
          <a:bodyPr/>
          <a:lstStyle/>
          <a:p>
            <a:r>
              <a:rPr lang="ru-RU" dirty="0" smtClean="0"/>
              <a:t>Повышенная, избирательная чувствительность к определенным сторонам предметной деятельности (знакам, звукам, цветам)</a:t>
            </a:r>
          </a:p>
          <a:p>
            <a:r>
              <a:rPr lang="ru-RU" dirty="0" smtClean="0"/>
              <a:t>Ярко выраженный интерес к тем или иным сферам деятельности (удовольствие)</a:t>
            </a:r>
          </a:p>
          <a:p>
            <a:r>
              <a:rPr lang="ru-RU" dirty="0" smtClean="0"/>
              <a:t>Любознательность</a:t>
            </a:r>
          </a:p>
          <a:p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18832"/>
            <a:ext cx="8183880" cy="1051560"/>
          </a:xfrm>
        </p:spPr>
        <p:txBody>
          <a:bodyPr/>
          <a:lstStyle/>
          <a:p>
            <a:r>
              <a:rPr lang="ru-RU" dirty="0">
                <a:solidFill>
                  <a:schemeClr val="accent3"/>
                </a:solidFill>
              </a:rPr>
              <a:t>Мотивационный аспект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183880" cy="4187952"/>
          </a:xfrm>
        </p:spPr>
        <p:txBody>
          <a:bodyPr/>
          <a:lstStyle/>
          <a:p>
            <a:r>
              <a:rPr lang="ru-RU" dirty="0" smtClean="0"/>
              <a:t>Неприятие стандартных, типичных заданий и готовых ответов</a:t>
            </a:r>
          </a:p>
          <a:p>
            <a:r>
              <a:rPr lang="ru-RU" dirty="0" smtClean="0"/>
              <a:t>Высокая критичность к результатам собственного труда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Вывод</a:t>
            </a:r>
            <a:r>
              <a:rPr lang="ru-RU" dirty="0" smtClean="0"/>
              <a:t>:</a:t>
            </a:r>
          </a:p>
          <a:p>
            <a:pPr marL="0" indent="0" algn="ctr">
              <a:buNone/>
            </a:pPr>
            <a:r>
              <a:rPr lang="ru-RU" dirty="0" smtClean="0"/>
              <a:t>Указанные признаки позволяют </a:t>
            </a:r>
            <a:r>
              <a:rPr lang="ru-RU" u="sng" dirty="0" smtClean="0"/>
              <a:t>предположить </a:t>
            </a:r>
            <a:r>
              <a:rPr lang="ru-RU" dirty="0" smtClean="0"/>
              <a:t>у ребенка «одаренность», а не </a:t>
            </a:r>
            <a:r>
              <a:rPr lang="ru-RU" u="sng" dirty="0" smtClean="0"/>
              <a:t>сделать </a:t>
            </a:r>
            <a:r>
              <a:rPr lang="ru-RU" dirty="0" smtClean="0"/>
              <a:t>вывод о ее наличии!</a:t>
            </a:r>
            <a:endParaRPr lang="ru-RU" u="sng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Виды одаренности по критериям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183880" cy="4187952"/>
          </a:xfrm>
        </p:spPr>
        <p:txBody>
          <a:bodyPr/>
          <a:lstStyle/>
          <a:p>
            <a:pPr>
              <a:buClrTx/>
            </a:pPr>
            <a:r>
              <a:rPr lang="ru-RU" dirty="0" smtClean="0"/>
              <a:t>Вид деятельности и обеспечивающие ее сферы психики</a:t>
            </a:r>
          </a:p>
          <a:p>
            <a:pPr>
              <a:buClrTx/>
            </a:pPr>
            <a:r>
              <a:rPr lang="ru-RU" dirty="0" smtClean="0"/>
              <a:t>Степень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</a:t>
            </a:r>
          </a:p>
          <a:p>
            <a:pPr>
              <a:buClrTx/>
            </a:pPr>
            <a:r>
              <a:rPr lang="ru-RU" dirty="0" smtClean="0"/>
              <a:t>Форма проявления</a:t>
            </a:r>
          </a:p>
          <a:p>
            <a:pPr>
              <a:buClrTx/>
            </a:pPr>
            <a:r>
              <a:rPr lang="ru-RU" dirty="0" smtClean="0"/>
              <a:t>Широта проявления в различных видах деятельности</a:t>
            </a:r>
          </a:p>
          <a:p>
            <a:pPr>
              <a:buClrTx/>
            </a:pPr>
            <a:r>
              <a:rPr lang="ru-RU" dirty="0" smtClean="0"/>
              <a:t>Особенности возрастного развития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488" y="81883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/>
                </a:solidFill>
              </a:rPr>
              <a:t>Вид </a:t>
            </a:r>
            <a:r>
              <a:rPr lang="ru-RU" dirty="0" smtClean="0">
                <a:solidFill>
                  <a:schemeClr val="accent3"/>
                </a:solidFill>
              </a:rPr>
              <a:t>деятельности (1 критерий)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4187952"/>
          </a:xfrm>
        </p:spPr>
        <p:txBody>
          <a:bodyPr/>
          <a:lstStyle/>
          <a:p>
            <a:pPr>
              <a:buClrTx/>
            </a:pPr>
            <a:r>
              <a:rPr lang="ru-RU" dirty="0" smtClean="0"/>
              <a:t>Практическая, теоретическая (познавательная), художественно-эстетическая, коммуникативная и духовно-ценностная деятельность. </a:t>
            </a:r>
          </a:p>
          <a:p>
            <a:pPr>
              <a:buClrTx/>
            </a:pPr>
            <a:r>
              <a:rPr lang="ru-RU" dirty="0" smtClean="0"/>
              <a:t>Одаренность проявляется в ремеслах, спортивная, организационная, интеллектуальная, сценическая, изобразительная и др.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1512" y="126876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Степень </a:t>
            </a:r>
            <a:r>
              <a:rPr lang="ru-RU" dirty="0" err="1" smtClean="0">
                <a:solidFill>
                  <a:schemeClr val="accent3"/>
                </a:solidFill>
              </a:rPr>
              <a:t>сформированности</a:t>
            </a:r>
            <a:r>
              <a:rPr lang="ru-RU" dirty="0" smtClean="0">
                <a:solidFill>
                  <a:schemeClr val="accent3"/>
                </a:solidFill>
              </a:rPr>
              <a:t> одаренности (2 критерий)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2"/>
          </p:nvPr>
        </p:nvSpPr>
        <p:spPr>
          <a:xfrm>
            <a:off x="467544" y="2276872"/>
            <a:ext cx="3931920" cy="42484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Актуальная</a:t>
            </a:r>
          </a:p>
          <a:p>
            <a:pPr marL="0" indent="0">
              <a:buNone/>
            </a:pPr>
            <a:r>
              <a:rPr lang="ru-RU" sz="2200" dirty="0" smtClean="0"/>
              <a:t>Более высокий показатель психического развития</a:t>
            </a:r>
            <a:endParaRPr lang="ru-RU" sz="2200" dirty="0"/>
          </a:p>
          <a:p>
            <a:pPr marL="0" indent="0" algn="ctr">
              <a:buNone/>
            </a:pPr>
            <a:r>
              <a:rPr lang="ru-RU" sz="2200" dirty="0" smtClean="0"/>
              <a:t> </a:t>
            </a:r>
          </a:p>
          <a:p>
            <a:pPr marL="0" indent="0" algn="ctr">
              <a:buNone/>
            </a:pPr>
            <a:r>
              <a:rPr lang="ru-RU" sz="2200" dirty="0" smtClean="0"/>
              <a:t>Талант (определяет эксперт)</a:t>
            </a:r>
          </a:p>
          <a:p>
            <a:pPr marL="0" indent="0" algn="ctr">
              <a:buNone/>
            </a:pPr>
            <a:endParaRPr lang="ru-RU" sz="2200" dirty="0"/>
          </a:p>
          <a:p>
            <a:pPr marL="0" indent="0">
              <a:buNone/>
            </a:pPr>
            <a:r>
              <a:rPr lang="ru-RU" sz="2200" dirty="0" smtClean="0"/>
              <a:t>             Гений</a:t>
            </a:r>
            <a:endParaRPr lang="ru-RU" sz="2200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4635919" y="2348880"/>
            <a:ext cx="3931920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Потенциальная</a:t>
            </a:r>
          </a:p>
          <a:p>
            <a:pPr marL="0" indent="0">
              <a:buNone/>
            </a:pPr>
            <a:r>
              <a:rPr lang="ru-RU" sz="2200" dirty="0" smtClean="0"/>
              <a:t>Ребенок имеет потенциал для высоких достижений, но не может реализовать себя в данный момент</a:t>
            </a:r>
            <a:endParaRPr lang="ru-RU" sz="2200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/>
          <p:nvPr/>
        </p:nvCxnSpPr>
        <p:spPr>
          <a:xfrm>
            <a:off x="2267744" y="360902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277197" y="481157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83520" y="98072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Форма проявления (3 критерий)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395536" y="2060848"/>
            <a:ext cx="3931920" cy="3850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Явная одаренность</a:t>
            </a:r>
          </a:p>
          <a:p>
            <a:pPr marL="0" indent="0">
              <a:buNone/>
            </a:pPr>
            <a:r>
              <a:rPr lang="ru-RU" dirty="0" smtClean="0"/>
              <a:t>Проявляется даже при неблагоприятных условиях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788024" y="2060848"/>
            <a:ext cx="3931920" cy="38500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Скрытая одаренность</a:t>
            </a:r>
          </a:p>
          <a:p>
            <a:pPr marL="0" indent="0">
              <a:buNone/>
            </a:pPr>
            <a:r>
              <a:rPr lang="ru-RU" dirty="0" smtClean="0"/>
              <a:t>Замаскированная форма, </a:t>
            </a:r>
            <a:r>
              <a:rPr lang="ru-RU" dirty="0" err="1" smtClean="0"/>
              <a:t>м.б</a:t>
            </a:r>
            <a:r>
              <a:rPr lang="ru-RU" dirty="0" smtClean="0"/>
              <a:t>. ошибочные заключения об отсутствии одаренности и </a:t>
            </a:r>
            <a:r>
              <a:rPr lang="ru-RU" dirty="0" err="1" smtClean="0"/>
              <a:t>неперспективности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u="sng" dirty="0" smtClean="0">
                <a:solidFill>
                  <a:schemeClr val="accent1"/>
                </a:solidFill>
              </a:rPr>
              <a:t>Не вычисляется тестами!</a:t>
            </a:r>
            <a:endParaRPr lang="ru-RU" b="1" u="sng" dirty="0">
              <a:solidFill>
                <a:schemeClr val="accent1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59" y="298020"/>
            <a:ext cx="7983785" cy="197885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План семинара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7252" y="2420888"/>
            <a:ext cx="7772400" cy="3815502"/>
          </a:xfrm>
        </p:spPr>
        <p:txBody>
          <a:bodyPr>
            <a:normAutofit fontScale="92500"/>
          </a:bodyPr>
          <a:lstStyle/>
          <a:p>
            <a:pPr marL="550926" indent="-51435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3"/>
                </a:solidFill>
              </a:rPr>
              <a:t>Определение понятий «одаренность</a:t>
            </a:r>
            <a:r>
              <a:rPr lang="ru-RU" sz="2800" dirty="0">
                <a:solidFill>
                  <a:schemeClr val="accent3"/>
                </a:solidFill>
              </a:rPr>
              <a:t>» и «одаренный ребенок</a:t>
            </a:r>
            <a:r>
              <a:rPr lang="ru-RU" sz="2800" dirty="0" smtClean="0">
                <a:solidFill>
                  <a:schemeClr val="accent3"/>
                </a:solidFill>
              </a:rPr>
              <a:t>»</a:t>
            </a:r>
            <a:r>
              <a:rPr lang="ru-RU" sz="2800" dirty="0">
                <a:solidFill>
                  <a:schemeClr val="accent3"/>
                </a:solidFill>
              </a:rPr>
              <a:t> </a:t>
            </a:r>
          </a:p>
          <a:p>
            <a:pPr marL="493776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3"/>
                </a:solidFill>
              </a:rPr>
              <a:t>Признаки </a:t>
            </a:r>
            <a:r>
              <a:rPr lang="ru-RU" sz="2800" dirty="0">
                <a:solidFill>
                  <a:schemeClr val="accent3"/>
                </a:solidFill>
              </a:rPr>
              <a:t>одаренности</a:t>
            </a:r>
          </a:p>
          <a:p>
            <a:pPr marL="493776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3"/>
                </a:solidFill>
              </a:rPr>
              <a:t>Виды одаренности</a:t>
            </a:r>
            <a:r>
              <a:rPr lang="ru-RU" sz="2800" dirty="0">
                <a:solidFill>
                  <a:schemeClr val="accent3"/>
                </a:solidFill>
              </a:rPr>
              <a:t> </a:t>
            </a:r>
          </a:p>
          <a:p>
            <a:pPr marL="493776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3"/>
                </a:solidFill>
              </a:rPr>
              <a:t>Принципы </a:t>
            </a:r>
            <a:r>
              <a:rPr lang="ru-RU" sz="2800" dirty="0">
                <a:solidFill>
                  <a:schemeClr val="accent3"/>
                </a:solidFill>
              </a:rPr>
              <a:t>и методы выявления одаренных </a:t>
            </a:r>
            <a:r>
              <a:rPr lang="ru-RU" sz="2800" dirty="0" smtClean="0">
                <a:solidFill>
                  <a:schemeClr val="accent3"/>
                </a:solidFill>
              </a:rPr>
              <a:t>детей</a:t>
            </a:r>
            <a:r>
              <a:rPr lang="ru-RU" sz="2800" dirty="0">
                <a:solidFill>
                  <a:schemeClr val="accent3"/>
                </a:solidFill>
              </a:rPr>
              <a:t> </a:t>
            </a:r>
          </a:p>
          <a:p>
            <a:pPr marL="493776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3"/>
                </a:solidFill>
              </a:rPr>
              <a:t>Факторы</a:t>
            </a:r>
            <a:r>
              <a:rPr lang="ru-RU" sz="2800" dirty="0">
                <a:solidFill>
                  <a:schemeClr val="accent3"/>
                </a:solidFill>
              </a:rPr>
              <a:t>, влияющие на развитие </a:t>
            </a:r>
            <a:r>
              <a:rPr lang="ru-RU" sz="2800" dirty="0" smtClean="0">
                <a:solidFill>
                  <a:schemeClr val="accent3"/>
                </a:solidFill>
              </a:rPr>
              <a:t>одаренности</a:t>
            </a:r>
          </a:p>
          <a:p>
            <a:pPr marL="493776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3"/>
                </a:solidFill>
              </a:rPr>
              <a:t>Проблемы одаренных детей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6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310867"/>
            <a:ext cx="8280920" cy="7200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3"/>
                </a:solidFill>
              </a:rPr>
              <a:t>Широта проявлений (4 критерий)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596039" y="2060848"/>
            <a:ext cx="3931920" cy="38164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Общая одаренность (умственная)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763005" y="2060848"/>
            <a:ext cx="3931920" cy="384673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Специальная одаренность (музыка, живопись, спорт…)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Бизнес\Desktop\0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470" y="3356992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Бизнес\Desktop\4ae1fdb64d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79236"/>
            <a:ext cx="4680520" cy="337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1" y="1196752"/>
            <a:ext cx="8183880" cy="105156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3"/>
                </a:solidFill>
              </a:rPr>
              <a:t>Особенности возрастного развития (5 критерий)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95536" y="2132856"/>
            <a:ext cx="8183880" cy="446449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accent1"/>
                </a:solidFill>
              </a:rPr>
              <a:t>Ранняя одаренность </a:t>
            </a:r>
            <a:r>
              <a:rPr lang="ru-RU" dirty="0" smtClean="0"/>
              <a:t>(с 1г. до 6л. – первый этап, с 6л. до 10л – второй этап)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Вундеркинд («чудесный ребенок»)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Ранние дарования</a:t>
            </a:r>
          </a:p>
          <a:p>
            <a:pPr marL="0" indent="0" algn="ctr">
              <a:buNone/>
            </a:pPr>
            <a:r>
              <a:rPr lang="ru-RU" b="1" u="sng" dirty="0" smtClean="0">
                <a:solidFill>
                  <a:schemeClr val="accent1"/>
                </a:solidFill>
              </a:rPr>
              <a:t>Поздняя одаренность </a:t>
            </a:r>
            <a:r>
              <a:rPr lang="ru-RU" dirty="0" smtClean="0"/>
              <a:t>(10 лет и позже)</a:t>
            </a:r>
            <a:endParaRPr lang="ru-RU" b="1" u="sng" dirty="0">
              <a:solidFill>
                <a:schemeClr val="accent1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788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>
            <a:off x="4427984" y="314096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427984" y="4077072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520" y="134461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Принципы и методы выявления одаренных детей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99856" cy="4187952"/>
          </a:xfrm>
        </p:spPr>
        <p:txBody>
          <a:bodyPr/>
          <a:lstStyle/>
          <a:p>
            <a:r>
              <a:rPr lang="ru-RU" dirty="0" smtClean="0"/>
              <a:t>Использование комплексного характера оценивания (дом, ДОУ, школа, доп. образование)</a:t>
            </a:r>
          </a:p>
          <a:p>
            <a:r>
              <a:rPr lang="ru-RU" dirty="0" smtClean="0"/>
              <a:t>Длительность идентификации по времени</a:t>
            </a:r>
          </a:p>
          <a:p>
            <a:r>
              <a:rPr lang="ru-RU" dirty="0" smtClean="0"/>
              <a:t>Анализ его поведения в тех сферах, которые соответствуют его склонности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/>
                </a:solidFill>
              </a:rPr>
              <a:t>Принципы и методы выявления одаренных детей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183880" cy="4187952"/>
          </a:xfrm>
        </p:spPr>
        <p:txBody>
          <a:bodyPr/>
          <a:lstStyle/>
          <a:p>
            <a:r>
              <a:rPr lang="ru-RU" dirty="0" smtClean="0"/>
              <a:t>Использование </a:t>
            </a:r>
            <a:r>
              <a:rPr lang="ru-RU" dirty="0" err="1" smtClean="0"/>
              <a:t>тренинговых</a:t>
            </a:r>
            <a:r>
              <a:rPr lang="ru-RU" dirty="0" smtClean="0"/>
              <a:t> методов</a:t>
            </a:r>
          </a:p>
          <a:p>
            <a:r>
              <a:rPr lang="ru-RU" dirty="0" smtClean="0"/>
              <a:t>Подключение экспертов в предметной деятельности</a:t>
            </a:r>
          </a:p>
          <a:p>
            <a:r>
              <a:rPr lang="ru-RU" dirty="0" smtClean="0"/>
              <a:t>Оценка признаков одаренности с учетом актуального уровня и зоны ближайшего развития</a:t>
            </a:r>
          </a:p>
          <a:p>
            <a:r>
              <a:rPr lang="ru-RU" dirty="0" smtClean="0"/>
              <a:t>Экологически валидные методы психодиагностики: наблюдение, беседа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6270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Помнить при выявлении одаренности: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183880" cy="4187952"/>
          </a:xfrm>
        </p:spPr>
        <p:txBody>
          <a:bodyPr/>
          <a:lstStyle/>
          <a:p>
            <a:r>
              <a:rPr lang="ru-RU" dirty="0" smtClean="0"/>
              <a:t>«Одаренный» или «неодаренный» – это вмешательство в судьбу, предопределение субъективных ожиданий</a:t>
            </a:r>
          </a:p>
          <a:p>
            <a:r>
              <a:rPr lang="ru-RU" dirty="0" smtClean="0"/>
              <a:t>Детская одаренность не гарантирует талант взрослого человека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898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изнес\Desktop\x_c22815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67897"/>
            <a:ext cx="34563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Факторы, влияющие на развитие одаренности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183880" cy="4187952"/>
          </a:xfrm>
        </p:spPr>
        <p:txBody>
          <a:bodyPr/>
          <a:lstStyle/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Неравномерность возрастного развития одаренных детей (опережение в одной сфере, а норма или отставание в других)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Семья одаренного ребенка, а не школа</a:t>
            </a: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07148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504" y="134386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/>
                </a:solidFill>
              </a:rPr>
              <a:t>Факторы, влияющие на развитие одаренности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9504" y="2348880"/>
            <a:ext cx="8183880" cy="4187952"/>
          </a:xfrm>
        </p:spPr>
        <p:txBody>
          <a:bodyPr/>
          <a:lstStyle/>
          <a:p>
            <a:pPr marL="514350" indent="-514350">
              <a:buClrTx/>
              <a:buFont typeface="+mj-lt"/>
              <a:buAutoNum type="arabicPeriod" startAt="3"/>
            </a:pPr>
            <a:r>
              <a:rPr lang="ru-RU" dirty="0" smtClean="0"/>
              <a:t>Взаимоотношения одаренного ребенка со сверстниками и взрослыми</a:t>
            </a:r>
          </a:p>
          <a:p>
            <a:pPr marL="514350" indent="-514350">
              <a:buClrTx/>
              <a:buFont typeface="+mj-lt"/>
              <a:buAutoNum type="arabicPeriod" startAt="3"/>
            </a:pPr>
            <a:endParaRPr lang="ru-RU" dirty="0"/>
          </a:p>
          <a:p>
            <a:pPr marL="0" indent="0">
              <a:buClrTx/>
              <a:buNone/>
            </a:pPr>
            <a:r>
              <a:rPr lang="ru-RU" dirty="0" smtClean="0"/>
              <a:t>    </a:t>
            </a:r>
            <a:r>
              <a:rPr lang="ru-RU" sz="2000" dirty="0" smtClean="0"/>
              <a:t>Популярность                                      Неприятие (особенно в </a:t>
            </a:r>
            <a:r>
              <a:rPr lang="ru-RU" sz="2000" dirty="0"/>
              <a:t>специализированных            (группа риска</a:t>
            </a:r>
            <a:r>
              <a:rPr lang="ru-RU" sz="2000" dirty="0" smtClean="0"/>
              <a:t>)</a:t>
            </a:r>
          </a:p>
          <a:p>
            <a:pPr marL="0" indent="0">
              <a:buClrTx/>
              <a:buNone/>
            </a:pPr>
            <a:r>
              <a:rPr lang="ru-RU" sz="2000" dirty="0" smtClean="0"/>
              <a:t>учреждениях)</a:t>
            </a:r>
          </a:p>
          <a:p>
            <a:pPr marL="0" indent="0">
              <a:buClrTx/>
              <a:buNone/>
            </a:pP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1475656" y="3284984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372200" y="3284984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732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504" y="119675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/>
                </a:solidFill>
              </a:rPr>
              <a:t>Факторы, влияющие на развитие одаренности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504" y="2276872"/>
            <a:ext cx="8183880" cy="4187952"/>
          </a:xfrm>
        </p:spPr>
        <p:txBody>
          <a:bodyPr/>
          <a:lstStyle/>
          <a:p>
            <a:pPr marL="514350" indent="-514350">
              <a:buClrTx/>
              <a:buFont typeface="+mj-lt"/>
              <a:buAutoNum type="arabicPeriod" startAt="4"/>
            </a:pPr>
            <a:r>
              <a:rPr lang="ru-RU" dirty="0" smtClean="0"/>
              <a:t>Личность одаренного ребенка</a:t>
            </a:r>
          </a:p>
          <a:p>
            <a:pPr>
              <a:buClrTx/>
            </a:pPr>
            <a:r>
              <a:rPr lang="ru-RU" dirty="0" smtClean="0"/>
              <a:t>Особая система ценностей (интерес)</a:t>
            </a:r>
          </a:p>
          <a:p>
            <a:pPr>
              <a:buClrTx/>
            </a:pPr>
            <a:r>
              <a:rPr lang="ru-RU" dirty="0" err="1" smtClean="0"/>
              <a:t>Перфекционизм</a:t>
            </a:r>
            <a:r>
              <a:rPr lang="ru-RU" dirty="0" smtClean="0"/>
              <a:t> (стремление добиться совершенства), крайняя форма – «самоедство»</a:t>
            </a:r>
          </a:p>
          <a:p>
            <a:pPr>
              <a:buClrTx/>
            </a:pPr>
            <a:r>
              <a:rPr lang="ru-RU" dirty="0" smtClean="0"/>
              <a:t>Независимость (автономность)</a:t>
            </a:r>
          </a:p>
          <a:p>
            <a:pPr>
              <a:buClrTx/>
            </a:pPr>
            <a:r>
              <a:rPr lang="ru-RU" dirty="0" smtClean="0"/>
              <a:t>Внутренний локус контроля</a:t>
            </a:r>
          </a:p>
          <a:p>
            <a:pPr>
              <a:buClrTx/>
            </a:pP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84127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183880" cy="1051560"/>
          </a:xfrm>
        </p:spPr>
        <p:txBody>
          <a:bodyPr/>
          <a:lstStyle/>
          <a:p>
            <a:r>
              <a:rPr lang="ru-RU" dirty="0">
                <a:solidFill>
                  <a:schemeClr val="accent3"/>
                </a:solidFill>
                <a:effectLst/>
              </a:rPr>
              <a:t>Проблемы одаренных детей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8183880" cy="4187952"/>
          </a:xfrm>
        </p:spPr>
        <p:txBody>
          <a:bodyPr>
            <a:normAutofit/>
          </a:bodyPr>
          <a:lstStyle/>
          <a:p>
            <a:r>
              <a:rPr lang="ru-RU" dirty="0" smtClean="0"/>
              <a:t>Общение, социальное поведение</a:t>
            </a:r>
            <a:endParaRPr lang="ru-RU" dirty="0"/>
          </a:p>
          <a:p>
            <a:endParaRPr lang="ru-RU" dirty="0"/>
          </a:p>
          <a:p>
            <a:r>
              <a:rPr lang="ru-RU" dirty="0" err="1" smtClean="0"/>
              <a:t>Дислексия</a:t>
            </a:r>
            <a:r>
              <a:rPr lang="ru-RU" dirty="0" smtClean="0"/>
              <a:t> </a:t>
            </a:r>
            <a:r>
              <a:rPr lang="ru-RU" dirty="0"/>
              <a:t>- слабое развитие речи</a:t>
            </a:r>
          </a:p>
          <a:p>
            <a:endParaRPr lang="ru-RU" dirty="0"/>
          </a:p>
          <a:p>
            <a:r>
              <a:rPr lang="ru-RU" dirty="0" smtClean="0"/>
              <a:t>Эмоциональное развитие</a:t>
            </a:r>
            <a:endParaRPr lang="ru-RU" dirty="0"/>
          </a:p>
          <a:p>
            <a:endParaRPr lang="ru-RU" dirty="0"/>
          </a:p>
          <a:p>
            <a:r>
              <a:rPr lang="ru-RU" dirty="0" err="1" smtClean="0"/>
              <a:t>Дисинхронизация</a:t>
            </a:r>
            <a:r>
              <a:rPr lang="ru-RU" dirty="0" smtClean="0"/>
              <a:t> развития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098" y="980728"/>
            <a:ext cx="8183880" cy="1051560"/>
          </a:xfrm>
        </p:spPr>
        <p:txBody>
          <a:bodyPr/>
          <a:lstStyle/>
          <a:p>
            <a:r>
              <a:rPr lang="ru-RU" dirty="0">
                <a:solidFill>
                  <a:schemeClr val="accent3"/>
                </a:solidFill>
                <a:effectLst/>
              </a:rPr>
              <a:t>Проблемы одаренных детей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76872"/>
            <a:ext cx="8183880" cy="4187952"/>
          </a:xfrm>
        </p:spPr>
        <p:txBody>
          <a:bodyPr>
            <a:normAutofit/>
          </a:bodyPr>
          <a:lstStyle/>
          <a:p>
            <a:r>
              <a:rPr lang="ru-RU" dirty="0" smtClean="0"/>
              <a:t>Часто несоответствие физического и умственного развития</a:t>
            </a:r>
            <a:endParaRPr lang="ru-RU" dirty="0"/>
          </a:p>
          <a:p>
            <a:r>
              <a:rPr lang="ru-RU" dirty="0" smtClean="0"/>
              <a:t>Отсутствие </a:t>
            </a:r>
            <a:r>
              <a:rPr lang="ru-RU" dirty="0" err="1" smtClean="0"/>
              <a:t>саморегуляции</a:t>
            </a:r>
            <a:endParaRPr lang="ru-RU" dirty="0"/>
          </a:p>
          <a:p>
            <a:r>
              <a:rPr lang="ru-RU" dirty="0" smtClean="0"/>
              <a:t>Отсутствие </a:t>
            </a:r>
            <a:r>
              <a:rPr lang="ru-RU" dirty="0"/>
              <a:t>творческих </a:t>
            </a:r>
            <a:r>
              <a:rPr lang="ru-RU" dirty="0" smtClean="0"/>
              <a:t>проявлений</a:t>
            </a:r>
            <a:endParaRPr lang="ru-RU" dirty="0"/>
          </a:p>
          <a:p>
            <a:r>
              <a:rPr lang="ru-RU" dirty="0" smtClean="0"/>
              <a:t>Трудность </a:t>
            </a:r>
            <a:r>
              <a:rPr lang="ru-RU" dirty="0"/>
              <a:t>профессиональной </a:t>
            </a:r>
            <a:r>
              <a:rPr lang="ru-RU" dirty="0" smtClean="0"/>
              <a:t>ориентации</a:t>
            </a:r>
            <a:endParaRPr lang="ru-RU" dirty="0"/>
          </a:p>
          <a:p>
            <a:r>
              <a:rPr lang="ru-RU" dirty="0" err="1" smtClean="0"/>
              <a:t>Дезадаптация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9995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060848"/>
            <a:ext cx="8075240" cy="265745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Одаренность</a:t>
            </a:r>
            <a:r>
              <a:rPr lang="ru-RU" b="1" dirty="0" smtClean="0">
                <a:solidFill>
                  <a:srgbClr val="002060"/>
                </a:solidFill>
              </a:rPr>
              <a:t> – это системное, развивающееся в течение жизни качество психики, которое определяет возможность достижения незаурядных результатов в одном или нескольких видах деятельности по сравнению с другими людьми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82612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77226"/>
            <a:ext cx="8183880" cy="1051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71577"/>
            <a:ext cx="8183880" cy="4187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accent3"/>
                </a:solidFill>
              </a:rPr>
              <a:t>Успехов в воспитании одаренных детей!</a:t>
            </a:r>
            <a:endParaRPr lang="ru-RU" sz="3600" b="1" dirty="0">
              <a:solidFill>
                <a:schemeClr val="accent3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Бизнес\Desktop\0cb1448848f888d768df210f9ee17dff.orenbur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3672408" cy="282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Бизнес\Desktop\8800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C"/>
              </a:clrFrom>
              <a:clrTo>
                <a:srgbClr val="FFFD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71421"/>
            <a:ext cx="215798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9140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8091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73727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1147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4887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3017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86419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01677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1188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60814"/>
            <a:ext cx="8219256" cy="451645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Одаренный ребенок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dirty="0" smtClean="0"/>
              <a:t>Наследственность      Социальная среда   Психологический</a:t>
            </a:r>
          </a:p>
          <a:p>
            <a:pPr marL="0" indent="0">
              <a:buNone/>
            </a:pPr>
            <a:r>
              <a:rPr lang="ru-RU" sz="2000" dirty="0" smtClean="0"/>
              <a:t>(природные задатки) (игровая, трудовая,     механизм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учебная)                 </a:t>
            </a:r>
            <a:r>
              <a:rPr lang="ru-RU" sz="2000" dirty="0" err="1" smtClean="0"/>
              <a:t>саморегуляции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(креативность)</a:t>
            </a: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02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1723193" y="1772816"/>
            <a:ext cx="1008112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427984" y="1844824"/>
            <a:ext cx="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228184" y="1844824"/>
            <a:ext cx="72008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38050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7547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424936" cy="72008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Креативность как независимый фактор одаренности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811208" cy="4320480"/>
          </a:xfrm>
        </p:spPr>
        <p:txBody>
          <a:bodyPr>
            <a:normAutofit/>
          </a:bodyPr>
          <a:lstStyle/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endParaRPr lang="ru-RU" sz="2800" dirty="0" smtClean="0"/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endParaRPr lang="ru-RU" sz="2800" dirty="0"/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endParaRPr lang="ru-RU" sz="2800" dirty="0" smtClean="0"/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endParaRPr lang="ru-RU" sz="2800" dirty="0"/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Поиск и определение проблемы</a:t>
            </a:r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Выдвижение гипотезы</a:t>
            </a:r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Проверка гипотезы</a:t>
            </a:r>
          </a:p>
          <a:p>
            <a:pPr marL="379476" indent="-342900" algn="l">
              <a:buClr>
                <a:schemeClr val="tx1"/>
              </a:buClr>
              <a:buFont typeface="Arial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Обоснование решения</a:t>
            </a:r>
          </a:p>
          <a:p>
            <a:pPr algn="l">
              <a:buClr>
                <a:schemeClr val="tx1"/>
              </a:buClr>
            </a:pPr>
            <a:endParaRPr lang="ru-RU" dirty="0" smtClean="0">
              <a:solidFill>
                <a:schemeClr val="tx1"/>
              </a:solidFill>
            </a:endParaRPr>
          </a:p>
          <a:p>
            <a:pPr algn="l">
              <a:buClr>
                <a:schemeClr val="tx1"/>
              </a:buClr>
            </a:pPr>
            <a:endParaRPr lang="ru-RU" dirty="0">
              <a:solidFill>
                <a:schemeClr val="tx1"/>
              </a:solidFill>
            </a:endParaRPr>
          </a:p>
          <a:p>
            <a:pPr algn="l">
              <a:buClr>
                <a:schemeClr val="tx1"/>
              </a:buClr>
            </a:pPr>
            <a:endParaRPr lang="ru-RU" dirty="0" smtClean="0">
              <a:solidFill>
                <a:schemeClr val="tx1"/>
              </a:solidFill>
            </a:endParaRPr>
          </a:p>
          <a:p>
            <a:pPr algn="l">
              <a:buClr>
                <a:schemeClr val="tx1"/>
              </a:buClr>
            </a:pPr>
            <a:endParaRPr lang="ru-RU" dirty="0" smtClean="0">
              <a:solidFill>
                <a:schemeClr val="tx1"/>
              </a:solidFill>
            </a:endParaRPr>
          </a:p>
          <a:p>
            <a:pPr algn="l">
              <a:buClr>
                <a:schemeClr val="tx1"/>
              </a:buClr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98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052736"/>
            <a:ext cx="8173536" cy="1008112"/>
          </a:xfrm>
        </p:spPr>
        <p:txBody>
          <a:bodyPr>
            <a:normAutofit/>
          </a:bodyPr>
          <a:lstStyle/>
          <a:p>
            <a:pPr marL="265113" lvl="0" indent="-265113" eaLnBrk="0" fontAlgn="base" hangingPunct="0">
              <a:lnSpc>
                <a:spcPct val="90000"/>
              </a:lnSpc>
              <a:spcBef>
                <a:spcPts val="25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</a:rPr>
              <a:t>Выводы по креативности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183880" cy="4187952"/>
          </a:xfrm>
        </p:spPr>
        <p:txBody>
          <a:bodyPr/>
          <a:lstStyle/>
          <a:p>
            <a:pPr marL="0" indent="0">
              <a:buClrTx/>
              <a:buNone/>
            </a:pPr>
            <a:endParaRPr lang="ru-RU" sz="2000" dirty="0"/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ru-RU" sz="2400" dirty="0"/>
              <a:t>Главное – это не конвергентное (последовательное), а дивергентное (идущее в разных направлениях) мышление, что позволяет ребенку прийти к неожиданным выводам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400" dirty="0" smtClean="0"/>
              <a:t>Креативность свойственна человеку с развитием выше среднего уровня</a:t>
            </a:r>
            <a:endParaRPr lang="ru-RU" sz="2400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5527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512" y="119675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Как часто проявляется детская одаренность?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2204864"/>
            <a:ext cx="4896544" cy="4187952"/>
          </a:xfrm>
        </p:spPr>
        <p:txBody>
          <a:bodyPr/>
          <a:lstStyle/>
          <a:p>
            <a:pPr>
              <a:buClrTx/>
            </a:pPr>
            <a:r>
              <a:rPr lang="ru-RU" dirty="0" smtClean="0"/>
              <a:t> Все дети являются одаренными</a:t>
            </a:r>
          </a:p>
          <a:p>
            <a:pPr>
              <a:buClrTx/>
            </a:pPr>
            <a:r>
              <a:rPr lang="ru-RU" dirty="0"/>
              <a:t> </a:t>
            </a:r>
            <a:r>
              <a:rPr lang="ru-RU" dirty="0" smtClean="0"/>
              <a:t>Одаренные дети встречаются крайне редко</a:t>
            </a: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027" y="0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Бизнес\Desktop\podborka_8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1DDDA"/>
              </a:clrFrom>
              <a:clrTo>
                <a:srgbClr val="E1DD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181" y="2564904"/>
            <a:ext cx="4645819" cy="333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504" y="1164989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sz="4400" dirty="0" smtClean="0">
                <a:solidFill>
                  <a:schemeClr val="accent3"/>
                </a:solidFill>
              </a:rPr>
              <a:t>Одаренность</a:t>
            </a:r>
            <a:endParaRPr lang="ru-RU" sz="4400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 numCol="1"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Потенциальная (большинство детей по                  отношению к разным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видам деятельности)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Объект 1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Актуальная</a:t>
            </a:r>
            <a:endParaRPr lang="ru-RU" sz="2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(очень редко                            встречается, свойственна индивидуумам)</a:t>
            </a:r>
          </a:p>
          <a:p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 стрелкой 18"/>
          <p:cNvCxnSpPr/>
          <p:nvPr/>
        </p:nvCxnSpPr>
        <p:spPr>
          <a:xfrm flipH="1">
            <a:off x="2231740" y="2132856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568636" y="2060848"/>
            <a:ext cx="86409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91285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Выводы по одаренности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2348880"/>
            <a:ext cx="8183880" cy="418795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sz="2400" dirty="0" smtClean="0"/>
              <a:t>Одаренность может быть как явной, так и замаскированной</a:t>
            </a:r>
          </a:p>
          <a:p>
            <a:pPr>
              <a:buClrTx/>
            </a:pPr>
            <a:r>
              <a:rPr lang="ru-RU" sz="2400" dirty="0" smtClean="0"/>
              <a:t>Одаренность конкретного ребенка – условная характеристика (потенциальная или актуальная)</a:t>
            </a:r>
          </a:p>
          <a:p>
            <a:pPr>
              <a:buClrTx/>
            </a:pPr>
            <a:r>
              <a:rPr lang="ru-RU" sz="2400" dirty="0" smtClean="0"/>
              <a:t>Одаренность – это не гарантия достижений ребенка в будущем </a:t>
            </a:r>
          </a:p>
          <a:p>
            <a:pPr>
              <a:buClrTx/>
            </a:pPr>
            <a:r>
              <a:rPr lang="ru-RU" sz="2400" dirty="0" smtClean="0"/>
              <a:t>Не стоит использовать «одаренный ребенок» как жестко фиксированный статус</a:t>
            </a:r>
            <a:endParaRPr lang="ru-RU" sz="2400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69" y="-320713"/>
            <a:ext cx="7551737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179</TotalTime>
  <Words>824</Words>
  <Application>Microsoft Office PowerPoint</Application>
  <PresentationFormat>Экран (4:3)</PresentationFormat>
  <Paragraphs>162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Аспект</vt:lpstr>
      <vt:lpstr>Технология работы с одаренными детьми (теоретический аспект)</vt:lpstr>
      <vt:lpstr>План семинара</vt:lpstr>
      <vt:lpstr>Презентация PowerPoint</vt:lpstr>
      <vt:lpstr>Презентация PowerPoint</vt:lpstr>
      <vt:lpstr>Креативность как независимый фактор одаренности</vt:lpstr>
      <vt:lpstr>Выводы по креативности</vt:lpstr>
      <vt:lpstr>Как часто проявляется детская одаренность?</vt:lpstr>
      <vt:lpstr>          Одаренность</vt:lpstr>
      <vt:lpstr>Выводы по одаренности</vt:lpstr>
      <vt:lpstr>Особенности одаренных детей </vt:lpstr>
      <vt:lpstr>Ребенок с признаками «одаренности»</vt:lpstr>
      <vt:lpstr>Инструментальный аспект</vt:lpstr>
      <vt:lpstr>Инструментальный аспект</vt:lpstr>
      <vt:lpstr>Мотивационный аспект</vt:lpstr>
      <vt:lpstr>Мотивационный аспект</vt:lpstr>
      <vt:lpstr>Виды одаренности по критериям</vt:lpstr>
      <vt:lpstr>Вид деятельности (1 критерий)</vt:lpstr>
      <vt:lpstr>Степень сформированности одаренности (2 критерий)</vt:lpstr>
      <vt:lpstr>Форма проявления (3 критерий)</vt:lpstr>
      <vt:lpstr>Широта проявлений (4 критерий)</vt:lpstr>
      <vt:lpstr>Особенности возрастного развития (5 критерий)</vt:lpstr>
      <vt:lpstr>Принципы и методы выявления одаренных детей</vt:lpstr>
      <vt:lpstr>Принципы и методы выявления одаренных детей</vt:lpstr>
      <vt:lpstr>Помнить при выявлении одаренности:</vt:lpstr>
      <vt:lpstr>Факторы, влияющие на развитие одаренности</vt:lpstr>
      <vt:lpstr>Факторы, влияющие на развитие одаренности</vt:lpstr>
      <vt:lpstr>Факторы, влияющие на развитие одаренности</vt:lpstr>
      <vt:lpstr>Проблемы одаренных детей</vt:lpstr>
      <vt:lpstr>Проблемы одаренных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Egor</dc:creator>
  <cp:lastModifiedBy>Бизнес</cp:lastModifiedBy>
  <cp:revision>24</cp:revision>
  <dcterms:created xsi:type="dcterms:W3CDTF">2013-06-25T12:36:52Z</dcterms:created>
  <dcterms:modified xsi:type="dcterms:W3CDTF">2013-09-18T03:35:57Z</dcterms:modified>
</cp:coreProperties>
</file>